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68"/>
  </p:notesMasterIdLst>
  <p:sldIdLst>
    <p:sldId id="327" r:id="rId12"/>
    <p:sldId id="328" r:id="rId13"/>
    <p:sldId id="332" r:id="rId14"/>
    <p:sldId id="269" r:id="rId15"/>
    <p:sldId id="270" r:id="rId16"/>
    <p:sldId id="271" r:id="rId17"/>
    <p:sldId id="272" r:id="rId18"/>
    <p:sldId id="278" r:id="rId19"/>
    <p:sldId id="279" r:id="rId20"/>
    <p:sldId id="280" r:id="rId21"/>
    <p:sldId id="281" r:id="rId22"/>
    <p:sldId id="306" r:id="rId23"/>
    <p:sldId id="335" r:id="rId24"/>
    <p:sldId id="308" r:id="rId25"/>
    <p:sldId id="310" r:id="rId26"/>
    <p:sldId id="333" r:id="rId27"/>
    <p:sldId id="282" r:id="rId28"/>
    <p:sldId id="283" r:id="rId29"/>
    <p:sldId id="285" r:id="rId30"/>
    <p:sldId id="289" r:id="rId31"/>
    <p:sldId id="311" r:id="rId32"/>
    <p:sldId id="312" r:id="rId33"/>
    <p:sldId id="292" r:id="rId34"/>
    <p:sldId id="293" r:id="rId35"/>
    <p:sldId id="294" r:id="rId36"/>
    <p:sldId id="313" r:id="rId37"/>
    <p:sldId id="314" r:id="rId38"/>
    <p:sldId id="315" r:id="rId39"/>
    <p:sldId id="316" r:id="rId40"/>
    <p:sldId id="290" r:id="rId41"/>
    <p:sldId id="318" r:id="rId42"/>
    <p:sldId id="317" r:id="rId43"/>
    <p:sldId id="319" r:id="rId44"/>
    <p:sldId id="321" r:id="rId45"/>
    <p:sldId id="320" r:id="rId46"/>
    <p:sldId id="286" r:id="rId47"/>
    <p:sldId id="287" r:id="rId48"/>
    <p:sldId id="291" r:id="rId49"/>
    <p:sldId id="297" r:id="rId50"/>
    <p:sldId id="298" r:id="rId51"/>
    <p:sldId id="299" r:id="rId52"/>
    <p:sldId id="322" r:id="rId53"/>
    <p:sldId id="323" r:id="rId54"/>
    <p:sldId id="324" r:id="rId55"/>
    <p:sldId id="300" r:id="rId56"/>
    <p:sldId id="301" r:id="rId57"/>
    <p:sldId id="325" r:id="rId58"/>
    <p:sldId id="302" r:id="rId59"/>
    <p:sldId id="264" r:id="rId60"/>
    <p:sldId id="303" r:id="rId61"/>
    <p:sldId id="304" r:id="rId62"/>
    <p:sldId id="265" r:id="rId63"/>
    <p:sldId id="266" r:id="rId64"/>
    <p:sldId id="267" r:id="rId65"/>
    <p:sldId id="329" r:id="rId66"/>
    <p:sldId id="33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6279" autoAdjust="0"/>
  </p:normalViewPr>
  <p:slideViewPr>
    <p:cSldViewPr snapToGrid="0">
      <p:cViewPr varScale="1">
        <p:scale>
          <a:sx n="101" d="100"/>
          <a:sy n="101" d="100"/>
        </p:scale>
        <p:origin x="16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49917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6043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17225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Queues is not covered, Service</a:t>
            </a:r>
            <a:r>
              <a:rPr lang="en-US" baseline="0" dirty="0" smtClean="0"/>
              <a:t> bus queues and storage queues are </a:t>
            </a:r>
            <a:r>
              <a:rPr lang="en-US" baseline="0" smtClean="0"/>
              <a:t>for messaging.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84506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52883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2531803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56</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7182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226301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0.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theme" Target="../theme/theme11.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5.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heme" Target="../theme/theme6.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theme" Target="../theme/theme9.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903"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6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8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01.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Windows Azure Storage</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76692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9179"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5874"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20701"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20701"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6936"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2166"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30957"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8667"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7547"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7157"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8296"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119" name="Straight Connector 118"/>
          <p:cNvCxnSpPr/>
          <p:nvPr/>
        </p:nvCxnSpPr>
        <p:spPr>
          <a:xfrm>
            <a:off x="4895274"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2539"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2538"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6748"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6356"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6592"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PIC01.JPG</a:t>
            </a:r>
          </a:p>
        </p:txBody>
      </p:sp>
      <p:sp>
        <p:nvSpPr>
          <p:cNvPr id="111" name="Rounded Rectangle 18"/>
          <p:cNvSpPr/>
          <p:nvPr/>
        </p:nvSpPr>
        <p:spPr>
          <a:xfrm>
            <a:off x="8327377"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5" name="Rectangle 114"/>
          <p:cNvSpPr/>
          <p:nvPr/>
        </p:nvSpPr>
        <p:spPr>
          <a:xfrm>
            <a:off x="8327167"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7" name="Rectangle 116"/>
          <p:cNvSpPr/>
          <p:nvPr/>
        </p:nvSpPr>
        <p:spPr>
          <a:xfrm>
            <a:off x="5906591"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PIC02.JPG</a:t>
            </a:r>
          </a:p>
        </p:txBody>
      </p:sp>
      <p:sp>
        <p:nvSpPr>
          <p:cNvPr id="79" name="Rectangle 78"/>
          <p:cNvSpPr/>
          <p:nvPr/>
        </p:nvSpPr>
        <p:spPr>
          <a:xfrm>
            <a:off x="3521808"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images</a:t>
            </a:r>
          </a:p>
        </p:txBody>
      </p:sp>
      <p:sp>
        <p:nvSpPr>
          <p:cNvPr id="98" name="Rounded Rectangle 97"/>
          <p:cNvSpPr/>
          <p:nvPr/>
        </p:nvSpPr>
        <p:spPr>
          <a:xfrm>
            <a:off x="5906592"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VID1.AVI</a:t>
            </a:r>
          </a:p>
        </p:txBody>
      </p:sp>
      <p:sp>
        <p:nvSpPr>
          <p:cNvPr id="92" name="Rectangle 91"/>
          <p:cNvSpPr/>
          <p:nvPr/>
        </p:nvSpPr>
        <p:spPr>
          <a:xfrm>
            <a:off x="3521809"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0668" y="0"/>
            <a:ext cx="11151917" cy="747897"/>
          </a:xfrm>
        </p:spPr>
        <p:txBody>
          <a:bodyPr/>
          <a:lstStyle/>
          <a:p>
            <a:r>
              <a:rPr lang="en-US" dirty="0" smtClean="0">
                <a:solidFill>
                  <a:schemeClr val="bg2"/>
                </a:solidFill>
              </a:rPr>
              <a:t> </a:t>
            </a:r>
            <a:r>
              <a:rPr lang="en-US" sz="4800" dirty="0" smtClean="0">
                <a:solidFill>
                  <a:schemeClr val="bg2"/>
                </a:solidFill>
              </a:rPr>
              <a:t>Use </a:t>
            </a:r>
            <a:r>
              <a:rPr lang="en-US" sz="4800" dirty="0" smtClean="0">
                <a:solidFill>
                  <a:schemeClr val="bg2"/>
                </a:solidFill>
              </a:rPr>
              <a:t>IPython notebook For Storage Exercises</a:t>
            </a:r>
            <a:endParaRPr lang="en-US" sz="4800" dirty="0">
              <a:solidFill>
                <a:schemeClr val="bg2"/>
              </a:solidFill>
            </a:endParaRPr>
          </a:p>
        </p:txBody>
      </p:sp>
      <p:sp>
        <p:nvSpPr>
          <p:cNvPr id="4" name="Content Placeholder 3"/>
          <p:cNvSpPr>
            <a:spLocks noGrp="1"/>
          </p:cNvSpPr>
          <p:nvPr>
            <p:ph sz="quarter" idx="4294967295"/>
          </p:nvPr>
        </p:nvSpPr>
        <p:spPr>
          <a:xfrm>
            <a:off x="260668" y="931915"/>
            <a:ext cx="7025640" cy="5318379"/>
          </a:xfrm>
        </p:spPr>
        <p:txBody>
          <a:bodyPr/>
          <a:lstStyle/>
          <a:p>
            <a:r>
              <a:rPr lang="en-US" sz="3200" dirty="0" smtClean="0">
                <a:solidFill>
                  <a:schemeClr val="bg2"/>
                </a:solidFill>
              </a:rPr>
              <a:t>Python IDE in browser</a:t>
            </a:r>
          </a:p>
          <a:p>
            <a:pPr lvl="1"/>
            <a:r>
              <a:rPr lang="en-US" sz="3200" dirty="0" smtClean="0">
                <a:solidFill>
                  <a:schemeClr val="bg2"/>
                </a:solidFill>
              </a:rPr>
              <a:t>Any Browser</a:t>
            </a:r>
          </a:p>
          <a:p>
            <a:pPr lvl="1"/>
            <a:r>
              <a:rPr lang="en-US" sz="3200" dirty="0" smtClean="0">
                <a:solidFill>
                  <a:schemeClr val="bg2"/>
                </a:solidFill>
              </a:rPr>
              <a:t>Any OS</a:t>
            </a:r>
          </a:p>
          <a:p>
            <a:r>
              <a:rPr lang="en-US" sz="3200" dirty="0" smtClean="0">
                <a:solidFill>
                  <a:schemeClr val="bg2"/>
                </a:solidFill>
              </a:rPr>
              <a:t>Backed by Python engine on Azure</a:t>
            </a:r>
          </a:p>
          <a:p>
            <a:pPr lvl="1"/>
            <a:r>
              <a:rPr lang="en-US" sz="3200" dirty="0" smtClean="0">
                <a:solidFill>
                  <a:schemeClr val="bg2"/>
                </a:solidFill>
              </a:rPr>
              <a:t>Windows or Linux</a:t>
            </a:r>
          </a:p>
          <a:p>
            <a:r>
              <a:rPr lang="en-US" sz="3200" dirty="0" smtClean="0">
                <a:solidFill>
                  <a:schemeClr val="bg2"/>
                </a:solidFill>
              </a:rPr>
              <a:t>Key features</a:t>
            </a:r>
          </a:p>
          <a:p>
            <a:pPr lvl="1"/>
            <a:r>
              <a:rPr lang="en-US" sz="3200" dirty="0" err="1" smtClean="0">
                <a:solidFill>
                  <a:schemeClr val="bg2"/>
                </a:solidFill>
              </a:rPr>
              <a:t>Intellisense</a:t>
            </a:r>
            <a:r>
              <a:rPr lang="en-US" sz="3200" dirty="0" smtClean="0">
                <a:solidFill>
                  <a:schemeClr val="bg2"/>
                </a:solidFill>
              </a:rPr>
              <a:t>, </a:t>
            </a:r>
            <a:r>
              <a:rPr lang="en-US" sz="3200" dirty="0" smtClean="0">
                <a:solidFill>
                  <a:schemeClr val="bg2"/>
                </a:solidFill>
              </a:rPr>
              <a:t>completion ..</a:t>
            </a:r>
            <a:endParaRPr lang="en-US" sz="3200" dirty="0" smtClean="0">
              <a:solidFill>
                <a:schemeClr val="bg2"/>
              </a:solidFill>
            </a:endParaRPr>
          </a:p>
          <a:p>
            <a:pPr lvl="1"/>
            <a:r>
              <a:rPr lang="en-US" sz="3200" dirty="0" smtClean="0">
                <a:solidFill>
                  <a:schemeClr val="bg2"/>
                </a:solidFill>
              </a:rPr>
              <a:t>Inline graphics</a:t>
            </a:r>
          </a:p>
          <a:p>
            <a:r>
              <a:rPr lang="en-US" sz="3200" dirty="0" smtClean="0">
                <a:solidFill>
                  <a:schemeClr val="bg2"/>
                </a:solidFill>
              </a:rPr>
              <a:t>“</a:t>
            </a:r>
            <a:r>
              <a:rPr lang="en-US" sz="3200" dirty="0" smtClean="0">
                <a:solidFill>
                  <a:schemeClr val="bg2"/>
                </a:solidFill>
              </a:rPr>
              <a:t>Executable Document”</a:t>
            </a:r>
          </a:p>
          <a:p>
            <a:r>
              <a:rPr lang="en-US" sz="3200" dirty="0" err="1" smtClean="0">
                <a:solidFill>
                  <a:schemeClr val="bg2"/>
                </a:solidFill>
              </a:rPr>
              <a:t>IPython</a:t>
            </a:r>
            <a:r>
              <a:rPr lang="en-US" sz="3200" dirty="0" smtClean="0">
                <a:solidFill>
                  <a:schemeClr val="bg2"/>
                </a:solidFill>
              </a:rPr>
              <a:t> REPL also built-into PTVS</a:t>
            </a:r>
            <a:endParaRPr lang="en-US" sz="3200" dirty="0">
              <a:solidFill>
                <a:schemeClr val="bg2"/>
              </a:solidFill>
            </a:endParaRP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1" y="747897"/>
            <a:ext cx="5808664" cy="6110103"/>
          </a:xfrm>
          <a:prstGeom prst="rect">
            <a:avLst/>
          </a:prstGeom>
        </p:spPr>
      </p:pic>
    </p:spTree>
    <p:extLst>
      <p:ext uri="{BB962C8B-B14F-4D97-AF65-F5344CB8AC3E}">
        <p14:creationId xmlns:p14="http://schemas.microsoft.com/office/powerpoint/2010/main" val="30555334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Create container</a:t>
            </a:r>
            <a:endParaRPr lang="en-US" dirty="0"/>
          </a:p>
        </p:txBody>
      </p:sp>
      <p:sp>
        <p:nvSpPr>
          <p:cNvPr id="2" name="Rectangle 1"/>
          <p:cNvSpPr>
            <a:spLocks noChangeArrowheads="1"/>
          </p:cNvSpPr>
          <p:nvPr/>
        </p:nvSpPr>
        <p:spPr bwMode="auto">
          <a:xfrm>
            <a:off x="1255848" y="2466032"/>
            <a:ext cx="101614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BlobService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account_name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myaccount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account_key</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mykey</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255848" y="3732969"/>
            <a:ext cx="838082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create_container</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Upload a blob </a:t>
            </a:r>
            <a:endParaRPr lang="en-US" dirty="0"/>
          </a:p>
        </p:txBody>
      </p:sp>
      <p:sp>
        <p:nvSpPr>
          <p:cNvPr id="6" name="Rectangle 2"/>
          <p:cNvSpPr>
            <a:spLocks noChangeArrowheads="1"/>
          </p:cNvSpPr>
          <p:nvPr/>
        </p:nvSpPr>
        <p:spPr bwMode="auto">
          <a:xfrm>
            <a:off x="519248" y="2493952"/>
            <a:ext cx="1026305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open</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'task1.txt'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read</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put_blob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x_ms_blob_type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BlockBlob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List the Blobs in a Container</a:t>
            </a:r>
            <a:endParaRPr lang="en-US" dirty="0"/>
          </a:p>
        </p:txBody>
      </p:sp>
      <p:sp>
        <p:nvSpPr>
          <p:cNvPr id="2" name="Rectangle 1"/>
          <p:cNvSpPr>
            <a:spLocks noChangeArrowheads="1"/>
          </p:cNvSpPr>
          <p:nvPr/>
        </p:nvSpPr>
        <p:spPr bwMode="auto">
          <a:xfrm>
            <a:off x="685800" y="1888004"/>
            <a:ext cx="8848897"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blobs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list_blobs</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for</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blob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blobs</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print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print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url</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431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443048" y="1446214"/>
            <a:ext cx="4032106" cy="1107996"/>
          </a:xfrm>
        </p:spPr>
        <p:txBody>
          <a:bodyPr/>
          <a:lstStyle/>
          <a:p>
            <a:pPr algn="r"/>
            <a:r>
              <a:rPr lang="en-US" dirty="0" smtClean="0">
                <a:solidFill>
                  <a:schemeClr val="accent2">
                    <a:alpha val="99000"/>
                  </a:schemeClr>
                </a:solidFill>
              </a:rPr>
              <a:t>Main Web Service </a:t>
            </a:r>
            <a:r>
              <a:rPr lang="en-US" b="1" dirty="0" smtClean="0">
                <a:solidFill>
                  <a:schemeClr val="accent2">
                    <a:alpha val="99000"/>
                  </a:schemeClr>
                </a:solidFill>
              </a:rPr>
              <a:t>Operations:</a:t>
            </a:r>
            <a:endParaRPr lang="en-US" b="1" dirty="0" smtClean="0">
              <a:solidFill>
                <a:schemeClr val="accent2">
                  <a:alpha val="99000"/>
                </a:schemeClr>
              </a:solidFill>
            </a:endParaRPr>
          </a:p>
        </p:txBody>
      </p:sp>
      <p:sp>
        <p:nvSpPr>
          <p:cNvPr id="8" name="Rectangle 7"/>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3600" dirty="0" err="1" smtClean="0">
                <a:gradFill>
                  <a:gsLst>
                    <a:gs pos="0">
                      <a:srgbClr val="FFFFFF"/>
                    </a:gs>
                    <a:gs pos="100000">
                      <a:srgbClr val="FFFFFF"/>
                    </a:gs>
                  </a:gsLst>
                  <a:lin ang="5400000" scaled="0"/>
                </a:gradFill>
              </a:rPr>
              <a:t>PutBlob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GetBlob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DeleteBlob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CopyBlob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SnapshotBlob</a:t>
            </a:r>
            <a:r>
              <a:rPr lang="en-US" sz="3600" dirty="0">
                <a:gradFill>
                  <a:gsLst>
                    <a:gs pos="0">
                      <a:srgbClr val="FFFFFF"/>
                    </a:gs>
                    <a:gs pos="100000">
                      <a:srgbClr val="FFFFFF"/>
                    </a:gs>
                  </a:gsLst>
                  <a:lin ang="5400000" scaled="0"/>
                </a:gradFill>
              </a:rPr>
              <a:t> </a:t>
            </a:r>
          </a:p>
          <a:p>
            <a:pPr defTabSz="914099" fontAlgn="base">
              <a:spcBef>
                <a:spcPct val="0"/>
              </a:spcBef>
              <a:spcAft>
                <a:spcPct val="0"/>
              </a:spcAft>
            </a:pPr>
            <a:r>
              <a:rPr lang="en-US" sz="3600" dirty="0" err="1">
                <a:gradFill>
                  <a:gsLst>
                    <a:gs pos="0">
                      <a:srgbClr val="FFFFFF"/>
                    </a:gs>
                    <a:gs pos="100000">
                      <a:srgbClr val="FFFFFF"/>
                    </a:gs>
                  </a:gsLst>
                  <a:lin ang="5400000" scaled="0"/>
                </a:gradFill>
              </a:rPr>
              <a:t>LeaseBlob</a:t>
            </a:r>
            <a:r>
              <a:rPr lang="en-US" sz="36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9"/>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7620"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Standard HTTP metadata/headers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(Cache-Control, Content-Encoding, Content-Type, </a:t>
            </a:r>
            <a:r>
              <a:rPr lang="en-US" sz="2400" dirty="0" err="1">
                <a:gradFill>
                  <a:gsLst>
                    <a:gs pos="0">
                      <a:srgbClr val="FFFFFF"/>
                    </a:gs>
                    <a:gs pos="100000">
                      <a:srgbClr val="FFFFFF"/>
                    </a:gs>
                  </a:gsLst>
                  <a:lin ang="5400000" scaled="0"/>
                </a:gradFill>
              </a:rPr>
              <a:t>etc</a:t>
            </a:r>
            <a:r>
              <a:rPr lang="en-US" sz="2400" dirty="0">
                <a:gradFill>
                  <a:gsLst>
                    <a:gs pos="0">
                      <a:srgbClr val="FFFFFF"/>
                    </a:gs>
                    <a:gs pos="100000">
                      <a:srgbClr val="FFFFFF"/>
                    </a:gs>
                  </a:gsLst>
                  <a:lin ang="5400000" scaled="0"/>
                </a:gradFill>
              </a:rPr>
              <a:t>)</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Either as part of </a:t>
            </a:r>
            <a:r>
              <a:rPr lang="en-US" sz="2400" dirty="0" err="1">
                <a:gradFill>
                  <a:gsLst>
                    <a:gs pos="0">
                      <a:srgbClr val="FFFFFF"/>
                    </a:gs>
                    <a:gs pos="100000">
                      <a:srgbClr val="FFFFFF"/>
                    </a:gs>
                  </a:gsLst>
                  <a:lin ang="5400000" scaled="0"/>
                </a:gradFill>
              </a:rPr>
              <a:t>PutBlob</a:t>
            </a:r>
            <a:r>
              <a:rPr lang="en-US" sz="240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50243" y="1447799"/>
            <a:ext cx="6619470" cy="4727448"/>
          </a:xfrm>
        </p:spPr>
        <p:txBody>
          <a:bodyPr/>
          <a:lstStyle/>
          <a:p>
            <a:r>
              <a:rPr lang="en-US" sz="32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a:solidFill>
                <a:schemeClr val="accent2">
                  <a:alpha val="99000"/>
                </a:schemeClr>
              </a:solidFill>
              <a:latin typeface="+mj-lt"/>
            </a:endParaRPr>
          </a:p>
          <a:p>
            <a:r>
              <a:rPr lang="en-US" sz="32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2685"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565865"/>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 </a:t>
            </a:r>
            <a:r>
              <a:rPr lang="en-US" dirty="0" smtClean="0">
                <a:latin typeface="Segoe UI Light" panose="020B0502040204020203" pitchFamily="34" charset="0"/>
                <a:cs typeface="Segoe UI Light" panose="020B0502040204020203" pitchFamily="34" charset="0"/>
              </a:rPr>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a:t>
            </a:r>
            <a:r>
              <a:rPr lang="en-US" sz="2800" dirty="0" smtClean="0"/>
              <a:t>line (CLI)</a:t>
            </a:r>
            <a:endParaRPr lang="en-US" sz="2800" dirty="0"/>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41011865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9230" y="1746611"/>
            <a:ext cx="4220035" cy="41339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4000" dirty="0">
                <a:gradFill>
                  <a:gsLst>
                    <a:gs pos="0">
                      <a:srgbClr val="FFFFFF"/>
                    </a:gs>
                    <a:gs pos="100000">
                      <a:srgbClr val="FFFFFF"/>
                    </a:gs>
                  </a:gsLst>
                  <a:lin ang="5400000" scaled="0"/>
                </a:gradFill>
                <a:latin typeface="Segoe UI Light" pitchFamily="34" charset="0"/>
              </a:rPr>
              <a:t>Block </a:t>
            </a:r>
            <a:r>
              <a:rPr lang="en-US" sz="4000" dirty="0" smtClean="0">
                <a:gradFill>
                  <a:gsLst>
                    <a:gs pos="0">
                      <a:srgbClr val="FFFFFF"/>
                    </a:gs>
                    <a:gs pos="100000">
                      <a:srgbClr val="FFFFFF"/>
                    </a:gs>
                  </a:gsLst>
                  <a:lin ang="5400000" scaled="0"/>
                </a:gradFill>
                <a:latin typeface="Segoe UI Light" pitchFamily="34" charset="0"/>
              </a:rPr>
              <a:t>Blob </a:t>
            </a:r>
            <a:endParaRPr lang="en-US" sz="36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sz="2000" dirty="0">
                <a:gradFill>
                  <a:gsLst>
                    <a:gs pos="0">
                      <a:srgbClr val="FFFFFF"/>
                    </a:gs>
                    <a:gs pos="100000">
                      <a:srgbClr val="FFFFFF"/>
                    </a:gs>
                  </a:gsLst>
                  <a:lin ang="5400000" scaled="0"/>
                </a:gradFill>
              </a:rPr>
              <a:t>Targeted at streaming workloads</a:t>
            </a:r>
          </a:p>
          <a:p>
            <a:pPr defTabSz="914099" fontAlgn="base">
              <a:spcBef>
                <a:spcPct val="0"/>
              </a:spcBef>
              <a:spcAft>
                <a:spcPts val="600"/>
              </a:spcAft>
            </a:pPr>
            <a:r>
              <a:rPr lang="en-US" sz="2000" dirty="0">
                <a:gradFill>
                  <a:gsLst>
                    <a:gs pos="0">
                      <a:srgbClr val="FFFFFF"/>
                    </a:gs>
                    <a:gs pos="100000">
                      <a:srgbClr val="FFFFFF"/>
                    </a:gs>
                  </a:gsLst>
                  <a:lin ang="5400000" scaled="0"/>
                </a:gradFill>
              </a:rPr>
              <a:t>Each blob consists of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a sequence of blocks</a:t>
            </a:r>
            <a:endParaRPr lang="en-US" dirty="0">
              <a:gradFill>
                <a:gsLst>
                  <a:gs pos="0">
                    <a:srgbClr val="FFFFFF"/>
                  </a:gs>
                  <a:gs pos="100000">
                    <a:srgbClr val="FFFFFF"/>
                  </a:gs>
                </a:gsLst>
                <a:lin ang="5400000" scaled="0"/>
              </a:gradFill>
            </a:endParaRPr>
          </a:p>
          <a:p>
            <a:pPr defTabSz="914099" fontAlgn="base">
              <a:spcBef>
                <a:spcPct val="0"/>
              </a:spcBef>
              <a:spcAft>
                <a:spcPts val="1800"/>
              </a:spcAft>
            </a:pPr>
            <a:r>
              <a:rPr lang="en-US" sz="1600" dirty="0">
                <a:gradFill>
                  <a:gsLst>
                    <a:gs pos="0">
                      <a:srgbClr val="FFFFFF"/>
                    </a:gs>
                    <a:gs pos="100000">
                      <a:srgbClr val="FFFFFF"/>
                    </a:gs>
                  </a:gsLst>
                  <a:lin ang="5400000" scaled="0"/>
                </a:gradFill>
              </a:rPr>
              <a:t>Each block is identified by a Block ID</a:t>
            </a:r>
          </a:p>
          <a:p>
            <a:pPr defTabSz="914099" fontAlgn="base">
              <a:spcBef>
                <a:spcPct val="0"/>
              </a:spcBef>
              <a:spcAft>
                <a:spcPts val="1800"/>
              </a:spcAft>
            </a:pPr>
            <a:r>
              <a:rPr lang="en-US" sz="2000" dirty="0">
                <a:gradFill>
                  <a:gsLst>
                    <a:gs pos="0">
                      <a:srgbClr val="FFFFFF"/>
                    </a:gs>
                    <a:gs pos="100000">
                      <a:srgbClr val="FFFFFF"/>
                    </a:gs>
                  </a:gsLst>
                  <a:lin ang="5400000" scaled="0"/>
                </a:gradFill>
              </a:rPr>
              <a:t>Size limit 200GB per blob</a:t>
            </a:r>
          </a:p>
          <a:p>
            <a:pPr defTabSz="914099" fontAlgn="base">
              <a:spcBef>
                <a:spcPct val="0"/>
              </a:spcBef>
              <a:spcAft>
                <a:spcPct val="0"/>
              </a:spcAft>
            </a:pPr>
            <a:r>
              <a:rPr lang="en-US" sz="2000" dirty="0">
                <a:gradFill>
                  <a:gsLst>
                    <a:gs pos="0">
                      <a:srgbClr val="FFFFFF"/>
                    </a:gs>
                    <a:gs pos="100000">
                      <a:srgbClr val="FFFFFF"/>
                    </a:gs>
                  </a:gsLst>
                  <a:lin ang="5400000" scaled="0"/>
                </a:gradFill>
              </a:rPr>
              <a:t>Optimistic Concurrency via </a:t>
            </a:r>
            <a:r>
              <a:rPr lang="en-US" sz="2000" dirty="0" err="1">
                <a:gradFill>
                  <a:gsLst>
                    <a:gs pos="0">
                      <a:srgbClr val="FFFFFF"/>
                    </a:gs>
                    <a:gs pos="100000">
                      <a:srgbClr val="FFFFFF"/>
                    </a:gs>
                  </a:gsLst>
                  <a:lin ang="5400000" scaled="0"/>
                </a:gradFill>
              </a:rPr>
              <a:t>Etags</a:t>
            </a: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6193914" y="1746611"/>
            <a:ext cx="4220035" cy="41339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a:t>
            </a:r>
            <a:r>
              <a:rPr lang="en-US" sz="3600" dirty="0" smtClean="0">
                <a:gradFill>
                  <a:gsLst>
                    <a:gs pos="0">
                      <a:srgbClr val="FFFFFF"/>
                    </a:gs>
                    <a:gs pos="100000">
                      <a:srgbClr val="FFFFFF"/>
                    </a:gs>
                  </a:gsLst>
                  <a:lin ang="5400000" scaled="0"/>
                </a:gradFill>
                <a:latin typeface="Segoe UI Light" pitchFamily="34" charset="0"/>
              </a:rPr>
              <a:t>Blob (VHD)</a:t>
            </a:r>
            <a:endParaRPr lang="en-US" sz="36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dirty="0">
                <a:gradFill>
                  <a:gsLst>
                    <a:gs pos="0">
                      <a:srgbClr val="FFFFFF"/>
                    </a:gs>
                    <a:gs pos="100000">
                      <a:srgbClr val="FFFFFF"/>
                    </a:gs>
                  </a:gsLst>
                  <a:lin ang="5400000" scaled="0"/>
                </a:gradFill>
              </a:rPr>
              <a:t>Targeted at random read/write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rPr>
              <a:t>Each page is identified by its offset from the start of the blob</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1TB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Download a blob</a:t>
            </a:r>
            <a:endParaRPr lang="en-US" dirty="0"/>
          </a:p>
        </p:txBody>
      </p:sp>
      <p:sp>
        <p:nvSpPr>
          <p:cNvPr id="2" name="Text Placeholder 1"/>
          <p:cNvSpPr>
            <a:spLocks noGrp="1" noChangeArrowheads="1"/>
          </p:cNvSpPr>
          <p:nvPr>
            <p:ph type="body" sz="quarter" idx="10"/>
          </p:nvPr>
        </p:nvSpPr>
        <p:spPr bwMode="auto">
          <a:xfrm>
            <a:off x="519248" y="2581082"/>
            <a:ext cx="9446817"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get_blob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with</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open</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'out-task1.txt'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as</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f</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write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20701"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7854"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20701"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err="1"/>
              <a:t>Signedresource</a:t>
            </a:r>
            <a:r>
              <a:rPr lang="en-US" spc="-51" dirty="0"/>
              <a:t> </a:t>
            </a:r>
            <a:r>
              <a:rPr lang="en-NZ" spc="-51" dirty="0"/>
              <a:t>Blob or Container</a:t>
            </a:r>
          </a:p>
          <a:p>
            <a:pPr lvl="1"/>
            <a:r>
              <a:rPr lang="en-US" spc="-51" dirty="0" err="1"/>
              <a:t>AccessPolicy</a:t>
            </a:r>
            <a:r>
              <a:rPr lang="en-US" spc="-51" dirty="0"/>
              <a:t> </a:t>
            </a:r>
            <a:r>
              <a:rPr lang="en-NZ" spc="-51" dirty="0"/>
              <a:t>Start, Expiry and Permissions</a:t>
            </a:r>
          </a:p>
          <a:p>
            <a:pPr lvl="1"/>
            <a:r>
              <a:rPr lang="en-US" spc="-51" dirty="0"/>
              <a:t>Signature </a:t>
            </a:r>
            <a:r>
              <a:rPr lang="en-NZ" spc="-51" dirty="0"/>
              <a:t>HMAC-SHA256 of above 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3556"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rgbClr val="8CC600">
                    <a:alpha val="99000"/>
                  </a:srgbClr>
                </a:solidFill>
              </a:rPr>
              <a:t>http://...blob.../pics/image.jpg?</a:t>
            </a:r>
            <a:br>
              <a:rPr lang="en-NZ" sz="2000" spc="-51" dirty="0">
                <a:solidFill>
                  <a:srgbClr val="8CC600">
                    <a:alpha val="99000"/>
                  </a:srgbClr>
                </a:solidFill>
              </a:rPr>
            </a:br>
            <a:r>
              <a:rPr lang="en-NZ" sz="2000" spc="-51" dirty="0">
                <a:solidFill>
                  <a:srgbClr val="8CC600">
                    <a:alpha val="99000"/>
                  </a:srgbClr>
                </a:solidFill>
              </a:rPr>
              <a:t>sr=c&amp;st=2009-02-09T08:20Z&amp;se=2009-02-10T08:30Z&amp;sp=w</a:t>
            </a:r>
            <a:br>
              <a:rPr lang="en-NZ" sz="2000" spc="-51" dirty="0">
                <a:solidFill>
                  <a:srgbClr val="8CC600">
                    <a:alpha val="99000"/>
                  </a:srgbClr>
                </a:solidFill>
              </a:rPr>
            </a:br>
            <a:r>
              <a:rPr lang="en-NZ" sz="2000" spc="-51" dirty="0">
                <a:solidFill>
                  <a:srgbClr val="8CC600">
                    <a:alpha val="99000"/>
                  </a:srgbClr>
                </a:solidFill>
              </a:rPr>
              <a:t>&amp;sig= dD80ihBh5jfNpymO5Hg1IdiJIEvHcJpCMiCMnN%2fRnbI%3d</a:t>
            </a:r>
            <a:endParaRPr lang="en-US" sz="2000" spc="-51" dirty="0">
              <a:solidFill>
                <a:srgbClr val="8CC600">
                  <a:alpha val="99000"/>
                </a:srgbClr>
              </a:solidFill>
            </a:endParaRPr>
          </a:p>
        </p:txBody>
      </p:sp>
      <p:sp>
        <p:nvSpPr>
          <p:cNvPr id="6" name="Down Arrow 5"/>
          <p:cNvSpPr/>
          <p:nvPr/>
        </p:nvSpPr>
        <p:spPr bwMode="auto">
          <a:xfrm rot="10800000" flipV="1">
            <a:off x="328770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947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8718"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8825"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10786"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20701"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Permissions</a:t>
            </a:r>
          </a:p>
          <a:p>
            <a:pPr lvl="1"/>
            <a:endParaRPr lang="en-NZ" spc="-51" dirty="0"/>
          </a:p>
          <a:p>
            <a:r>
              <a:rPr lang="en-NZ" sz="3600" dirty="0">
                <a:solidFill>
                  <a:schemeClr val="accent2">
                    <a:alpha val="99000"/>
                  </a:schemeClr>
                </a:solidFill>
              </a:rPr>
              <a:t>Create Shared Access Signature URL</a:t>
            </a:r>
          </a:p>
          <a:p>
            <a:pPr lvl="1"/>
            <a:r>
              <a:rPr lang="en-US" spc="-51" dirty="0" err="1"/>
              <a:t>Signedresource</a:t>
            </a:r>
            <a:r>
              <a:rPr lang="en-US" spc="-51" dirty="0"/>
              <a:t> </a:t>
            </a:r>
            <a:r>
              <a:rPr lang="en-NZ" spc="-51" dirty="0"/>
              <a:t>Blob or Container</a:t>
            </a:r>
          </a:p>
          <a:p>
            <a:pPr lvl="1"/>
            <a:r>
              <a:rPr lang="en-US" spc="-51" dirty="0" err="1"/>
              <a:t>Signedidentifier</a:t>
            </a:r>
            <a:r>
              <a:rPr lang="en-US" spc="-51" dirty="0"/>
              <a:t> </a:t>
            </a:r>
            <a:r>
              <a:rPr lang="en-NZ" spc="-51" dirty="0"/>
              <a:t>Optional pointer to container policy</a:t>
            </a:r>
          </a:p>
          <a:p>
            <a:pPr lvl="1"/>
            <a:r>
              <a:rPr lang="en-US" spc="-51" dirty="0"/>
              <a:t>Signature </a:t>
            </a:r>
            <a:r>
              <a:rPr lang="en-NZ" spc="-51" dirty="0"/>
              <a:t>HMAC-SHA256 of above 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7934"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rgbClr val="8CC600">
                    <a:alpha val="99000"/>
                  </a:srgbClr>
                </a:solidFill>
              </a:rPr>
              <a:t>http://...blob.../</a:t>
            </a:r>
            <a:r>
              <a:rPr lang="en-NZ" sz="1600" spc="-51" dirty="0" err="1">
                <a:solidFill>
                  <a:srgbClr val="8CC600">
                    <a:alpha val="99000"/>
                  </a:srgbClr>
                </a:solidFill>
              </a:rPr>
              <a:t>pics</a:t>
            </a:r>
            <a:r>
              <a:rPr lang="en-NZ" sz="1600" spc="-51" dirty="0">
                <a:solidFill>
                  <a:srgbClr val="8CC600">
                    <a:alpha val="99000"/>
                  </a:srgbClr>
                </a:solidFill>
              </a:rPr>
              <a:t>/image.jpg?</a:t>
            </a:r>
            <a:br>
              <a:rPr lang="en-NZ" sz="1600" spc="-51" dirty="0">
                <a:solidFill>
                  <a:srgbClr val="8CC600">
                    <a:alpha val="99000"/>
                  </a:srgbClr>
                </a:solidFill>
              </a:rPr>
            </a:br>
            <a:r>
              <a:rPr lang="en-NZ" sz="1600" spc="-51" dirty="0" err="1">
                <a:solidFill>
                  <a:srgbClr val="8CC600">
                    <a:alpha val="99000"/>
                  </a:srgbClr>
                </a:solidFill>
              </a:rPr>
              <a:t>sr</a:t>
            </a:r>
            <a:r>
              <a:rPr lang="en-NZ" sz="1600" spc="-51" dirty="0">
                <a:solidFill>
                  <a:srgbClr val="8CC600">
                    <a:alpha val="99000"/>
                  </a:srgbClr>
                </a:solidFill>
              </a:rPr>
              <a:t>=</a:t>
            </a:r>
            <a:r>
              <a:rPr lang="en-NZ" sz="1600" spc="-51" dirty="0" err="1">
                <a:solidFill>
                  <a:srgbClr val="8CC600">
                    <a:alpha val="99000"/>
                  </a:srgbClr>
                </a:solidFill>
              </a:rPr>
              <a:t>c&amp;si</a:t>
            </a:r>
            <a:r>
              <a:rPr lang="en-NZ" sz="1600" spc="-51" dirty="0">
                <a:solidFill>
                  <a:srgbClr val="8CC600">
                    <a:alpha val="99000"/>
                  </a:srgbClr>
                </a:solidFill>
              </a:rPr>
              <a:t>=MyUploadPolicyForUserID12345</a:t>
            </a:r>
            <a:br>
              <a:rPr lang="en-NZ" sz="1600" spc="-51" dirty="0">
                <a:solidFill>
                  <a:srgbClr val="8CC600">
                    <a:alpha val="99000"/>
                  </a:srgbClr>
                </a:solidFill>
              </a:rPr>
            </a:br>
            <a:r>
              <a:rPr lang="en-NZ" sz="1600" spc="-51"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7000208"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3516"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8947" y="4741940"/>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a:solidFill>
                  <a:schemeClr val="bg2">
                    <a:lumMod val="50000"/>
                    <a:alpha val="99000"/>
                  </a:schemeClr>
                </a:solidFill>
              </a:rPr>
              <a:t>base_url</a:t>
            </a:r>
            <a:r>
              <a:rPr lang="en-US" sz="3200" dirty="0">
                <a:solidFill>
                  <a:schemeClr val="bg2">
                    <a:lumMod val="50000"/>
                    <a:alpha val="99000"/>
                  </a:schemeClr>
                </a:solidFill>
              </a:rPr>
              <a:t> = 'https://' + </a:t>
            </a:r>
            <a:r>
              <a:rPr lang="en-US" sz="3200" dirty="0" err="1">
                <a:solidFill>
                  <a:schemeClr val="bg2">
                    <a:lumMod val="50000"/>
                    <a:alpha val="99000"/>
                  </a:schemeClr>
                </a:solidFill>
              </a:rPr>
              <a:t>self.blob_service.account_name</a:t>
            </a:r>
            <a:r>
              <a:rPr lang="en-US" sz="3200" dirty="0">
                <a:solidFill>
                  <a:schemeClr val="bg2">
                    <a:lumMod val="50000"/>
                    <a:alpha val="99000"/>
                  </a:schemeClr>
                </a:solidFill>
              </a:rPr>
              <a:t> + '.blob.core.windows.net'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1001813"/>
          </a:xfrm>
        </p:spPr>
        <p:txBody>
          <a:bodyPr/>
          <a:lstStyle/>
          <a:p>
            <a:r>
              <a:rPr lang="en-US" sz="3200" dirty="0" err="1" smtClean="0">
                <a:solidFill>
                  <a:schemeClr val="bg2">
                    <a:lumMod val="50000"/>
                    <a:alpha val="99000"/>
                  </a:schemeClr>
                </a:solidFill>
              </a:rPr>
              <a:t>sas</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SharedAccessSignature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smtClean="0">
                <a:solidFill>
                  <a:schemeClr val="bg2">
                    <a:lumMod val="50000"/>
                    <a:alpha val="99000"/>
                  </a:schemeClr>
                </a:solidFill>
              </a:rPr>
              <a:t>)</a:t>
            </a:r>
          </a:p>
          <a:p>
            <a:r>
              <a:rPr lang="en-US" sz="3200" dirty="0" err="1">
                <a:solidFill>
                  <a:schemeClr val="bg2">
                    <a:lumMod val="50000"/>
                    <a:alpha val="99000"/>
                  </a:schemeClr>
                </a:solidFill>
              </a:rPr>
              <a:t>sas.sign_request</a:t>
            </a:r>
            <a:r>
              <a:rPr lang="en-US" sz="3200" dirty="0">
                <a:solidFill>
                  <a:schemeClr val="bg2">
                    <a:lumMod val="50000"/>
                    <a:alpha val="99000"/>
                  </a:schemeClr>
                </a:solidFill>
              </a:rPr>
              <a:t>(</a:t>
            </a:r>
            <a:r>
              <a:rPr lang="en-US" sz="3200" dirty="0" err="1">
                <a:solidFill>
                  <a:schemeClr val="bg2">
                    <a:lumMod val="50000"/>
                    <a:alpha val="99000"/>
                  </a:schemeClr>
                </a:solidFill>
              </a:rPr>
              <a:t>wr</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255798" y="3064274"/>
            <a:ext cx="10237787" cy="997196"/>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989633"/>
            <a:ext cx="8193639" cy="4105739"/>
          </a:xfrm>
        </p:spPr>
        <p:txBody>
          <a:bodyPr/>
          <a:lstStyle/>
          <a:p>
            <a:pPr lvl="0"/>
            <a:r>
              <a:rPr lang="en-US" sz="3200" dirty="0" smtClean="0"/>
              <a:t>Storage in the cloud </a:t>
            </a:r>
            <a:r>
              <a:rPr lang="en-US" sz="3200" dirty="0"/>
              <a:t>– </a:t>
            </a:r>
            <a:r>
              <a:rPr lang="en-US" sz="3200" dirty="0" err="1"/>
              <a:t>RESTful</a:t>
            </a:r>
            <a:r>
              <a:rPr lang="en-US" sz="3200" dirty="0"/>
              <a:t> Web Services</a:t>
            </a:r>
            <a:endParaRPr lang="en-US" sz="3200" dirty="0" smtClean="0"/>
          </a:p>
          <a:p>
            <a:r>
              <a:rPr lang="en-US" sz="3200" dirty="0"/>
              <a:t>Windows Azure Storage </a:t>
            </a:r>
            <a:r>
              <a:rPr lang="en-US" sz="3200" dirty="0" smtClean="0"/>
              <a:t>Account</a:t>
            </a:r>
          </a:p>
          <a:p>
            <a:r>
              <a:rPr lang="en-US" sz="3200" dirty="0" smtClean="0"/>
              <a:t>Security and reliability</a:t>
            </a:r>
          </a:p>
          <a:p>
            <a:r>
              <a:rPr lang="en-US" sz="3200" dirty="0"/>
              <a:t>Windows Azure Storage </a:t>
            </a:r>
            <a:r>
              <a:rPr lang="en-US" sz="3200" dirty="0" smtClean="0"/>
              <a:t>Abstractions</a:t>
            </a:r>
          </a:p>
          <a:p>
            <a:r>
              <a:rPr lang="en-US" sz="3200" dirty="0" smtClean="0"/>
              <a:t>Blobs, Drives, Tables, Queues</a:t>
            </a:r>
          </a:p>
          <a:p>
            <a:r>
              <a:rPr lang="en-US" sz="3200" dirty="0" smtClean="0"/>
              <a:t>Blob details, Table details</a:t>
            </a:r>
          </a:p>
        </p:txBody>
      </p:sp>
    </p:spTree>
    <p:extLst>
      <p:ext uri="{BB962C8B-B14F-4D97-AF65-F5344CB8AC3E}">
        <p14:creationId xmlns:p14="http://schemas.microsoft.com/office/powerpoint/2010/main" val="369615582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6736"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519248" y="1447800"/>
            <a:ext cx="11151917" cy="553998"/>
          </a:xfrm>
        </p:spPr>
        <p:txBody>
          <a:bodyPr/>
          <a:lstStyle/>
          <a:p>
            <a:r>
              <a:rPr lang="en-US" dirty="0" smtClean="0"/>
              <a:t>Uploading a large blob</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249350"/>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pPr defTabSz="1218987"/>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7152" y="4353198"/>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z="2400" spc="-51" dirty="0">
                <a:gradFill>
                  <a:gsLst>
                    <a:gs pos="0">
                      <a:srgbClr val="595959"/>
                    </a:gs>
                    <a:gs pos="86000">
                      <a:srgbClr val="595959"/>
                    </a:gs>
                  </a:gsLst>
                  <a:lin ang="5400000" scaled="0"/>
                </a:gradFill>
              </a:rPr>
              <a:t>Efficient continuation and retry</a:t>
            </a:r>
          </a:p>
          <a:p>
            <a:pPr defTabSz="914325">
              <a:lnSpc>
                <a:spcPct val="90000"/>
              </a:lnSpc>
              <a:spcBef>
                <a:spcPct val="20000"/>
              </a:spcBef>
              <a:defRPr/>
            </a:pPr>
            <a:r>
              <a:rPr lang="en-US" sz="2400" spc="-51"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6397637"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9050262" y="5565558"/>
            <a:ext cx="1765420" cy="646331"/>
          </a:xfrm>
          <a:prstGeom prst="rect">
            <a:avLst/>
          </a:prstGeom>
        </p:spPr>
        <p:txBody>
          <a:bodyPr wrap="none">
            <a:spAutoFit/>
          </a:bodyPr>
          <a:lstStyle/>
          <a:p>
            <a:pPr defTabSz="1218987"/>
            <a:r>
              <a:rPr lang="en-US" dirty="0">
                <a:solidFill>
                  <a:srgbClr val="595959">
                    <a:alpha val="99000"/>
                  </a:srgbClr>
                </a:solidFill>
              </a:rPr>
              <a:t>Windows Azure</a:t>
            </a:r>
            <a:br>
              <a:rPr lang="en-US" dirty="0">
                <a:solidFill>
                  <a:srgbClr val="595959">
                    <a:alpha val="99000"/>
                  </a:srgbClr>
                </a:solidFill>
              </a:rPr>
            </a:br>
            <a:r>
              <a:rPr lang="en-US" dirty="0">
                <a:solidFill>
                  <a:srgbClr val="595959">
                    <a:alpha val="99000"/>
                  </a:srgbClr>
                </a:solidFill>
              </a:rPr>
              <a:t>Storage</a:t>
            </a:r>
            <a:endParaRPr lang="en-US" sz="2000" dirty="0">
              <a:solidFill>
                <a:srgbClr val="292929"/>
              </a:solidFill>
            </a:endParaRP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GET http://</a:t>
            </a:r>
            <a:r>
              <a:rPr lang="en-US" sz="1600" u="sng" dirty="0">
                <a:solidFill>
                  <a:srgbClr val="292929">
                    <a:lumMod val="65000"/>
                    <a:lumOff val="35000"/>
                    <a:alpha val="99000"/>
                  </a:srgbClr>
                </a:solidFill>
                <a:latin typeface="Consolas" pitchFamily="49" charset="0"/>
                <a:cs typeface="Consolas" pitchFamily="49" charset="0"/>
              </a:rPr>
              <a:t>...</a:t>
            </a:r>
            <a:r>
              <a:rPr lang="en-US" sz="1600" dirty="0">
                <a:solidFill>
                  <a:srgbClr val="292929">
                    <a:lumMod val="65000"/>
                    <a:lumOff val="35000"/>
                    <a:alpha val="99000"/>
                  </a:srgbClr>
                </a:solidFill>
                <a:latin typeface="Consolas" pitchFamily="49" charset="0"/>
                <a:cs typeface="Consolas" pitchFamily="49" charset="0"/>
              </a:rPr>
              <a:t>/</a:t>
            </a:r>
            <a:r>
              <a:rPr lang="en-US" sz="1600" u="sng" dirty="0">
                <a:solidFill>
                  <a:srgbClr val="292929">
                    <a:lumMod val="65000"/>
                    <a:lumOff val="35000"/>
                    <a:alpha val="99000"/>
                  </a:srgbClr>
                </a:solidFill>
                <a:latin typeface="Consolas" pitchFamily="49" charset="0"/>
                <a:cs typeface="Consolas" pitchFamily="49" charset="0"/>
              </a:rPr>
              <a:t>products</a:t>
            </a:r>
            <a:r>
              <a:rPr lang="en-US" sz="1600" dirty="0">
                <a:solidFill>
                  <a:srgbClr val="292929">
                    <a:lumMod val="65000"/>
                    <a:lumOff val="35000"/>
                    <a:alpha val="99000"/>
                  </a:srgbClr>
                </a:solidFill>
                <a:latin typeface="Consolas" pitchFamily="49" charset="0"/>
                <a:cs typeface="Consolas" pitchFamily="49" charset="0"/>
              </a:rPr>
              <a:t>?comp=list&amp;prefix=Tents&amp;delimiter=/</a:t>
            </a: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1218987"/>
            <a:r>
              <a:rPr lang="en-US" sz="1600" dirty="0">
                <a:solidFill>
                  <a:srgbClr val="292929">
                    <a:lumMod val="65000"/>
                    <a:lumOff val="35000"/>
                    <a:alpha val="99000"/>
                  </a:srgbClr>
                </a:solidFill>
                <a:latin typeface="Consolas" pitchFamily="49" charset="0"/>
                <a:cs typeface="Consolas" pitchFamily="49" charset="0"/>
              </a:rPr>
              <a:t>&lt;Blob&gt;Tents/PalaceTent.wmv&lt;/Blob&gt;</a:t>
            </a:r>
          </a:p>
          <a:p>
            <a:pPr defTabSz="1218987"/>
            <a:r>
              <a:rPr lang="en-US" sz="1600" dirty="0">
                <a:solidFill>
                  <a:srgbClr val="292929">
                    <a:lumMod val="65000"/>
                    <a:lumOff val="35000"/>
                    <a:alpha val="99000"/>
                  </a:srgbClr>
                </a:solidFill>
                <a:latin typeface="Consolas" pitchFamily="49" charset="0"/>
                <a:cs typeface="Consolas" pitchFamily="49" charset="0"/>
              </a:rPr>
              <a:t>&lt;Blob&gt;Tents/ShedTent.wmv&lt;/Blob&gt;</a:t>
            </a:r>
            <a:endParaRPr lang="en-NZ" sz="16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20701" y="2794891"/>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http://adventureworks.blob.core.windows.net/</a:t>
            </a:r>
          </a:p>
          <a:p>
            <a:pPr defTabSz="914061"/>
            <a:r>
              <a:rPr lang="en-NZ" sz="1600" dirty="0">
                <a:solidFill>
                  <a:srgbClr val="292929">
                    <a:lumMod val="65000"/>
                    <a:lumOff val="35000"/>
                    <a:alpha val="99000"/>
                  </a:srgbClr>
                </a:solidFill>
                <a:latin typeface="Consolas" pitchFamily="49" charset="0"/>
                <a:cs typeface="Consolas" pitchFamily="49" charset="0"/>
              </a:rPr>
              <a:t>     Products/Bikes/SuperDuperCycle.jpg</a:t>
            </a:r>
          </a:p>
          <a:p>
            <a:pPr defTabSz="914061"/>
            <a:r>
              <a:rPr lang="en-NZ" sz="1600" dirty="0">
                <a:solidFill>
                  <a:srgbClr val="292929">
                    <a:lumMod val="65000"/>
                    <a:lumOff val="35000"/>
                    <a:alpha val="99000"/>
                  </a:srgbClr>
                </a:solidFill>
                <a:latin typeface="Consolas" pitchFamily="49" charset="0"/>
                <a:cs typeface="Consolas" pitchFamily="49" charset="0"/>
              </a:rPr>
              <a:t>     Products/Bikes/FastBike.jpg</a:t>
            </a:r>
          </a:p>
          <a:p>
            <a:pPr defTabSz="914061"/>
            <a:r>
              <a:rPr lang="en-NZ" sz="1600" dirty="0">
                <a:solidFill>
                  <a:srgbClr val="292929">
                    <a:lumMod val="65000"/>
                    <a:lumOff val="35000"/>
                    <a:alpha val="99000"/>
                  </a:srgbClr>
                </a:solidFill>
                <a:latin typeface="Consolas" pitchFamily="49" charset="0"/>
                <a:cs typeface="Consolas" pitchFamily="49" charset="0"/>
              </a:rPr>
              <a:t>     Products/Canoes/Whitewater.jpg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Products/Canoes/Flatwater.jpg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Products/Canoes/Hybrid.jpg</a:t>
            </a:r>
          </a:p>
          <a:p>
            <a:pPr defTabSz="914061"/>
            <a:r>
              <a:rPr lang="en-NZ" sz="1600" dirty="0">
                <a:solidFill>
                  <a:srgbClr val="292929">
                    <a:lumMod val="65000"/>
                    <a:lumOff val="35000"/>
                    <a:alpha val="99000"/>
                  </a:srgbClr>
                </a:solidFill>
                <a:latin typeface="Consolas" pitchFamily="49" charset="0"/>
                <a:cs typeface="Consolas" pitchFamily="49" charset="0"/>
              </a:rPr>
              <a:t>     Products/Tents/PalaceTent.jpg</a:t>
            </a:r>
          </a:p>
          <a:p>
            <a:pPr defTabSz="914061"/>
            <a:r>
              <a:rPr lang="en-NZ" sz="16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http://.../</a:t>
            </a:r>
            <a:r>
              <a:rPr lang="en-US" sz="1600" dirty="0" err="1">
                <a:solidFill>
                  <a:srgbClr val="292929">
                    <a:lumMod val="65000"/>
                    <a:lumOff val="35000"/>
                    <a:alpha val="99000"/>
                  </a:srgbClr>
                </a:solidFill>
                <a:latin typeface="Consolas" pitchFamily="49" charset="0"/>
                <a:cs typeface="Consolas" pitchFamily="49" charset="0"/>
              </a:rPr>
              <a:t>products?comp</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list&amp;prefix</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Canoes&amp;maxresults</a:t>
            </a:r>
            <a:r>
              <a:rPr lang="en-US" sz="1600" dirty="0">
                <a:solidFill>
                  <a:srgbClr val="292929">
                    <a:lumMod val="65000"/>
                    <a:lumOff val="35000"/>
                    <a:alpha val="99000"/>
                  </a:srgbClr>
                </a:solidFill>
                <a:latin typeface="Consolas" pitchFamily="49" charset="0"/>
                <a:cs typeface="Consolas" pitchFamily="49" charset="0"/>
              </a:rPr>
              <a:t>=2</a:t>
            </a:r>
            <a:br>
              <a:rPr lang="en-US" sz="1600" dirty="0">
                <a:solidFill>
                  <a:srgbClr val="292929">
                    <a:lumMod val="65000"/>
                    <a:lumOff val="35000"/>
                    <a:alpha val="99000"/>
                  </a:srgbClr>
                </a:solidFill>
                <a:latin typeface="Consolas" pitchFamily="49" charset="0"/>
                <a:cs typeface="Consolas" pitchFamily="49" charset="0"/>
              </a:rPr>
            </a:br>
            <a:r>
              <a:rPr lang="en-US" sz="1600" dirty="0">
                <a:solidFill>
                  <a:srgbClr val="292929">
                    <a:lumMod val="65000"/>
                    <a:lumOff val="35000"/>
                    <a:alpha val="99000"/>
                  </a:srgbClr>
                </a:solidFill>
                <a:latin typeface="Consolas" pitchFamily="49" charset="0"/>
                <a:cs typeface="Consolas" pitchFamily="49" charset="0"/>
              </a:rPr>
              <a:t>	&amp;marker=</a:t>
            </a:r>
            <a:r>
              <a:rPr lang="en-US" sz="1600" dirty="0" err="1">
                <a:solidFill>
                  <a:srgbClr val="292929">
                    <a:lumMod val="65000"/>
                    <a:lumOff val="35000"/>
                    <a:alpha val="99000"/>
                  </a:srgbClr>
                </a:solidFill>
                <a:latin typeface="Consolas" pitchFamily="49" charset="0"/>
                <a:cs typeface="Consolas" pitchFamily="49" charset="0"/>
              </a:rPr>
              <a:t>MarkerValue</a:t>
            </a:r>
            <a:endParaRPr lang="en-US" sz="1600" dirty="0">
              <a:solidFill>
                <a:srgbClr val="292929">
                  <a:lumMod val="65000"/>
                  <a:lumOff val="35000"/>
                  <a:alpha val="99000"/>
                </a:srgbClr>
              </a:solidFill>
              <a:latin typeface="Consolas" pitchFamily="49" charset="0"/>
              <a:cs typeface="Consolas" pitchFamily="49" charset="0"/>
            </a:endParaRP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914061"/>
            <a:r>
              <a:rPr lang="en-US" sz="16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20701"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t>
            </a:r>
            <a:r>
              <a:rPr lang="en-NZ" sz="1600" dirty="0" err="1">
                <a:solidFill>
                  <a:srgbClr val="292929">
                    <a:lumMod val="65000"/>
                    <a:lumOff val="35000"/>
                    <a:alpha val="99000"/>
                  </a:srgbClr>
                </a:solidFill>
                <a:latin typeface="Consolas" pitchFamily="49" charset="0"/>
                <a:cs typeface="Consolas" pitchFamily="49" charset="0"/>
              </a:rPr>
              <a:t>products?comp</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list&amp;prefix</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Canoes&amp;maxresults</a:t>
            </a:r>
            <a:r>
              <a:rPr lang="en-NZ" sz="1600" dirty="0">
                <a:solidFill>
                  <a:srgbClr val="292929">
                    <a:lumMod val="65000"/>
                    <a:lumOff val="35000"/>
                    <a:alpha val="99000"/>
                  </a:srgbClr>
                </a:solidFill>
                <a:latin typeface="Consolas" pitchFamily="49" charset="0"/>
                <a:cs typeface="Consolas" pitchFamily="49" charset="0"/>
              </a:rPr>
              <a:t>=2</a:t>
            </a:r>
          </a:p>
          <a:p>
            <a:pPr defTabSz="914061"/>
            <a:endParaRPr lang="en-NZ" sz="1600" dirty="0">
              <a:solidFill>
                <a:srgbClr val="292929">
                  <a:lumMod val="65000"/>
                  <a:lumOff val="35000"/>
                  <a:alpha val="99000"/>
                </a:srgbClr>
              </a:solidFill>
              <a:latin typeface="Consolas" pitchFamily="49" charset="0"/>
              <a:cs typeface="Consolas" pitchFamily="49" charset="0"/>
            </a:endParaRPr>
          </a:p>
          <a:p>
            <a:pPr defTabSz="914061"/>
            <a:r>
              <a:rPr lang="en-NZ" sz="1600" dirty="0">
                <a:solidFill>
                  <a:srgbClr val="292929">
                    <a:lumMod val="65000"/>
                    <a:lumOff val="35000"/>
                    <a:alpha val="99000"/>
                  </a:srgbClr>
                </a:solidFill>
                <a:latin typeface="Consolas" pitchFamily="49" charset="0"/>
                <a:cs typeface="Consolas" pitchFamily="49" charset="0"/>
              </a:rPr>
              <a:t>&lt;Blob&gt;Canoes/Whitewater.jpg&lt;/Blob&gt;</a:t>
            </a:r>
          </a:p>
          <a:p>
            <a:pPr defTabSz="914061"/>
            <a:r>
              <a:rPr lang="en-NZ" sz="1600" dirty="0">
                <a:solidFill>
                  <a:srgbClr val="292929">
                    <a:lumMod val="65000"/>
                    <a:lumOff val="35000"/>
                    <a:alpha val="99000"/>
                  </a:srgbClr>
                </a:solidFill>
                <a:latin typeface="Consolas" pitchFamily="49" charset="0"/>
                <a:cs typeface="Consolas" pitchFamily="49" charset="0"/>
              </a:rPr>
              <a:t>&lt;Blob&gt;Canoes/Flatwater.jpg&lt;/Blob&gt;</a:t>
            </a:r>
          </a:p>
          <a:p>
            <a:pPr defTabSz="914061"/>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r>
              <a:rPr lang="en-NZ" sz="1600" dirty="0" err="1">
                <a:solidFill>
                  <a:srgbClr val="292929">
                    <a:lumMod val="65000"/>
                    <a:lumOff val="35000"/>
                    <a:alpha val="99000"/>
                  </a:srgbClr>
                </a:solidFill>
                <a:latin typeface="Consolas" pitchFamily="49" charset="0"/>
                <a:cs typeface="Consolas" pitchFamily="49" charset="0"/>
              </a:rPr>
              <a:t>MarkerValue</a:t>
            </a:r>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p>
          <a:p>
            <a:pPr defTabSz="914061"/>
            <a:endParaRPr lang="en-NZ" sz="16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20701" y="1446213"/>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dirty="0" smtClean="0"/>
              <a:t>Page </a:t>
            </a:r>
            <a:r>
              <a:rPr lang="en-US" dirty="0" smtClean="0"/>
              <a:t>Blob(VHD) </a:t>
            </a:r>
            <a:r>
              <a:rPr lang="en-US" dirty="0" smtClean="0"/>
              <a:t>– Random Read/Write</a:t>
            </a:r>
            <a:endParaRPr lang="en-US" dirty="0"/>
          </a:p>
        </p:txBody>
      </p:sp>
      <p:sp>
        <p:nvSpPr>
          <p:cNvPr id="40" name="Content Placeholder 2"/>
          <p:cNvSpPr txBox="1">
            <a:spLocks/>
          </p:cNvSpPr>
          <p:nvPr/>
        </p:nvSpPr>
        <p:spPr>
          <a:xfrm>
            <a:off x="5446715"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rgbClr val="00AEEF">
                    <a:alpha val="99000"/>
                  </a:srgbClr>
                </a:solidFill>
                <a:latin typeface="Segoe UI Light" pitchFamily="34" charset="0"/>
              </a:rPr>
              <a:t>Create </a:t>
            </a:r>
            <a:r>
              <a:rPr lang="en-US" sz="4000" spc="-100" dirty="0" err="1">
                <a:solidFill>
                  <a:srgbClr val="00AEEF">
                    <a:alpha val="99000"/>
                  </a:srgbClr>
                </a:solidFill>
                <a:latin typeface="Segoe UI Light" pitchFamily="34" charset="0"/>
              </a:rPr>
              <a:t>MyBlob</a:t>
            </a:r>
            <a:endParaRPr lang="en-US" sz="4000" spc="-100" dirty="0">
              <a:solidFill>
                <a:srgbClr val="00AEEF">
                  <a:alpha val="99000"/>
                </a:srgbClr>
              </a:solidFill>
              <a:latin typeface="Segoe UI Light" pitchFamily="34" charset="0"/>
            </a:endParaRPr>
          </a:p>
          <a:p>
            <a:pPr marL="533306" lvl="1" indent="0">
              <a:spcBef>
                <a:spcPts val="0"/>
              </a:spcBef>
              <a:buNone/>
            </a:pPr>
            <a:r>
              <a:rPr lang="en-US" sz="1600" dirty="0">
                <a:solidFill>
                  <a:srgbClr val="595959">
                    <a:alpha val="99000"/>
                  </a:srgbClr>
                </a:solidFill>
              </a:rPr>
              <a:t>Specify Blob Size = 10 </a:t>
            </a:r>
            <a:r>
              <a:rPr lang="en-US" sz="1600" dirty="0" err="1">
                <a:solidFill>
                  <a:srgbClr val="595959">
                    <a:alpha val="99000"/>
                  </a:srgbClr>
                </a:solidFill>
              </a:rPr>
              <a:t>Gbytes</a:t>
            </a:r>
            <a:endParaRPr lang="en-US" sz="1600" dirty="0">
              <a:solidFill>
                <a:srgbClr val="595959">
                  <a:alpha val="99000"/>
                </a:srgbClr>
              </a:solidFill>
            </a:endParaRPr>
          </a:p>
          <a:p>
            <a:pPr marL="533306" lvl="1" indent="0">
              <a:buNone/>
            </a:pPr>
            <a:r>
              <a:rPr lang="en-US" sz="1600" dirty="0">
                <a:solidFill>
                  <a:srgbClr val="595959">
                    <a:alpha val="99000"/>
                  </a:srgbClr>
                </a:solidFill>
              </a:rPr>
              <a:t>Sparse storage - Only charged for pages with data stored in them</a:t>
            </a:r>
          </a:p>
          <a:p>
            <a:pPr marL="0" indent="0">
              <a:buNone/>
            </a:pPr>
            <a:r>
              <a:rPr lang="en-US" sz="1800" dirty="0">
                <a:solidFill>
                  <a:srgbClr val="595959">
                    <a:alpha val="99000"/>
                  </a:srgbClr>
                </a:solidFill>
              </a:rPr>
              <a:t>Fixed Page Size = 512 bytes</a:t>
            </a:r>
          </a:p>
          <a:p>
            <a:pPr marL="0" indent="0">
              <a:buNone/>
            </a:pPr>
            <a:r>
              <a:rPr lang="en-US" sz="1800" dirty="0">
                <a:solidFill>
                  <a:srgbClr val="595959">
                    <a:alpha val="99000"/>
                  </a:srgbClr>
                </a:solidFill>
              </a:rPr>
              <a:t>Random Access Operations</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[512, 2048)</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[0, 1024)</a:t>
            </a:r>
          </a:p>
          <a:p>
            <a:pPr marL="533306" lvl="1" indent="0">
              <a:buNone/>
            </a:pPr>
            <a:r>
              <a:rPr lang="en-US" sz="1600" b="1" dirty="0" err="1">
                <a:solidFill>
                  <a:srgbClr val="595959">
                    <a:alpha val="99000"/>
                  </a:srgbClr>
                </a:solidFill>
              </a:rPr>
              <a:t>ClearPage</a:t>
            </a:r>
            <a:r>
              <a:rPr lang="en-US" sz="1600" dirty="0">
                <a:solidFill>
                  <a:srgbClr val="595959">
                    <a:alpha val="99000"/>
                  </a:srgbClr>
                </a:solidFill>
              </a:rPr>
              <a:t>[512, 1536)</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[2048,2560)</a:t>
            </a:r>
          </a:p>
          <a:p>
            <a:pPr marL="0" indent="0">
              <a:buNone/>
            </a:pPr>
            <a:r>
              <a:rPr lang="en-US" sz="1800" b="1" dirty="0" err="1">
                <a:solidFill>
                  <a:srgbClr val="595959">
                    <a:alpha val="99000"/>
                  </a:srgbClr>
                </a:solidFill>
              </a:rPr>
              <a:t>GetPageRange</a:t>
            </a:r>
            <a:r>
              <a:rPr lang="en-US" sz="1800" dirty="0">
                <a:solidFill>
                  <a:srgbClr val="595959">
                    <a:alpha val="99000"/>
                  </a:srgbClr>
                </a:solidFill>
              </a:rPr>
              <a:t>[0, 4096) returns valid data ranges:</a:t>
            </a:r>
          </a:p>
          <a:p>
            <a:pPr marL="533306" lvl="1" indent="0">
              <a:buNone/>
            </a:pPr>
            <a:r>
              <a:rPr lang="en-US" sz="1600" dirty="0">
                <a:solidFill>
                  <a:srgbClr val="595959">
                    <a:alpha val="99000"/>
                  </a:srgbClr>
                </a:solidFill>
              </a:rPr>
              <a:t>[0,512) , [1536,2560)</a:t>
            </a:r>
          </a:p>
          <a:p>
            <a:pPr marL="0" indent="0">
              <a:buNone/>
            </a:pPr>
            <a:r>
              <a:rPr lang="en-US" sz="1800" b="1" dirty="0" err="1">
                <a:solidFill>
                  <a:srgbClr val="595959">
                    <a:alpha val="99000"/>
                  </a:srgbClr>
                </a:solidFill>
              </a:rPr>
              <a:t>GetBlob</a:t>
            </a:r>
            <a:r>
              <a:rPr lang="en-US" sz="1800" dirty="0">
                <a:solidFill>
                  <a:srgbClr val="595959">
                    <a:alpha val="99000"/>
                  </a:srgbClr>
                </a:solidFill>
              </a:rPr>
              <a:t>[1000, 2048) returns</a:t>
            </a:r>
          </a:p>
          <a:p>
            <a:pPr marL="533306" lvl="1" indent="0">
              <a:buNone/>
            </a:pPr>
            <a:r>
              <a:rPr lang="en-US" sz="1600" dirty="0">
                <a:solidFill>
                  <a:srgbClr val="595959">
                    <a:alpha val="99000"/>
                  </a:srgbClr>
                </a:solidFill>
              </a:rPr>
              <a:t>All 0 for first 536 bytes</a:t>
            </a:r>
          </a:p>
          <a:p>
            <a:pPr marL="533306" lvl="1" indent="0">
              <a:buNone/>
            </a:pPr>
            <a:r>
              <a:rPr lang="en-US" sz="1600" dirty="0">
                <a:solidFill>
                  <a:srgbClr val="595959">
                    <a:alpha val="99000"/>
                  </a:srgbClr>
                </a:solidFill>
              </a:rPr>
              <a:t>Next 512 bytes are data stored in [1536,2048)</a:t>
            </a:r>
          </a:p>
        </p:txBody>
      </p:sp>
      <p:sp>
        <p:nvSpPr>
          <p:cNvPr id="41" name="TextBox 40"/>
          <p:cNvSpPr txBox="1"/>
          <p:nvPr/>
        </p:nvSpPr>
        <p:spPr>
          <a:xfrm>
            <a:off x="1859043" y="1766873"/>
            <a:ext cx="268018" cy="276997"/>
          </a:xfrm>
          <a:prstGeom prst="rect">
            <a:avLst/>
          </a:prstGeom>
          <a:noFill/>
          <a:effectLst/>
        </p:spPr>
        <p:txBody>
          <a:bodyPr vert="horz" wrap="none" lIns="91436" tIns="45719" rIns="91440" bIns="45719" rtlCol="0">
            <a:spAutoFit/>
          </a:bodyPr>
          <a:lstStyle/>
          <a:p>
            <a:pPr algn="r" defTabSz="1218987"/>
            <a:r>
              <a:rPr lang="en-US" sz="1200" dirty="0">
                <a:solidFill>
                  <a:srgbClr val="595959">
                    <a:alpha val="99000"/>
                  </a:srgbClr>
                </a:solidFill>
              </a:rPr>
              <a:t>0</a:t>
            </a:r>
          </a:p>
        </p:txBody>
      </p:sp>
      <p:sp>
        <p:nvSpPr>
          <p:cNvPr id="43" name="Rectangle 42"/>
          <p:cNvSpPr/>
          <p:nvPr/>
        </p:nvSpPr>
        <p:spPr>
          <a:xfrm>
            <a:off x="1598415" y="5431652"/>
            <a:ext cx="587012" cy="276997"/>
          </a:xfrm>
          <a:prstGeom prst="rect">
            <a:avLst/>
          </a:prstGeom>
        </p:spPr>
        <p:txBody>
          <a:bodyPr wrap="none" lIns="91436" tIns="45719" rIns="91436" bIns="45719">
            <a:spAutoFit/>
          </a:bodyPr>
          <a:lstStyle/>
          <a:p>
            <a:pPr algn="r" defTabSz="1218987"/>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417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sz="2400" dirty="0">
              <a:solidFill>
                <a:srgbClr val="FFFFFF">
                  <a:alpha val="99000"/>
                </a:srgbClr>
              </a:solidFill>
            </a:endParaRPr>
          </a:p>
        </p:txBody>
      </p:sp>
      <p:cxnSp>
        <p:nvCxnSpPr>
          <p:cNvPr id="49" name="Straight Connector 48"/>
          <p:cNvCxnSpPr/>
          <p:nvPr/>
        </p:nvCxnSpPr>
        <p:spPr>
          <a:xfrm rot="5400000">
            <a:off x="1081869"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61571" y="2078850"/>
            <a:ext cx="465491"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512</a:t>
            </a:r>
          </a:p>
        </p:txBody>
      </p:sp>
      <p:sp>
        <p:nvSpPr>
          <p:cNvPr id="53" name="Rectangle 52"/>
          <p:cNvSpPr/>
          <p:nvPr/>
        </p:nvSpPr>
        <p:spPr>
          <a:xfrm>
            <a:off x="1578215" y="2383650"/>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1024</a:t>
            </a:r>
          </a:p>
        </p:txBody>
      </p:sp>
      <p:cxnSp>
        <p:nvCxnSpPr>
          <p:cNvPr id="55" name="Straight Connector 54"/>
          <p:cNvCxnSpPr/>
          <p:nvPr/>
        </p:nvCxnSpPr>
        <p:spPr>
          <a:xfrm>
            <a:off x="2209079"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9079"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9079"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079"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9079"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9079"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9079"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079"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9079"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9079"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9079"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8215" y="26840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1536</a:t>
            </a:r>
          </a:p>
        </p:txBody>
      </p:sp>
      <p:sp>
        <p:nvSpPr>
          <p:cNvPr id="77" name="Rectangle 76"/>
          <p:cNvSpPr/>
          <p:nvPr/>
        </p:nvSpPr>
        <p:spPr>
          <a:xfrm>
            <a:off x="1578215" y="29888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2048</a:t>
            </a:r>
          </a:p>
        </p:txBody>
      </p:sp>
      <p:sp>
        <p:nvSpPr>
          <p:cNvPr id="78" name="Rectangle 77"/>
          <p:cNvSpPr/>
          <p:nvPr/>
        </p:nvSpPr>
        <p:spPr>
          <a:xfrm>
            <a:off x="1578215" y="32936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2560</a:t>
            </a:r>
          </a:p>
        </p:txBody>
      </p:sp>
      <p:grpSp>
        <p:nvGrpSpPr>
          <p:cNvPr id="87" name="Group 103"/>
          <p:cNvGrpSpPr/>
          <p:nvPr/>
        </p:nvGrpSpPr>
        <p:grpSpPr>
          <a:xfrm>
            <a:off x="3809279"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grpSp>
      <p:sp>
        <p:nvSpPr>
          <p:cNvPr id="90" name="Right Brace 89"/>
          <p:cNvSpPr/>
          <p:nvPr/>
        </p:nvSpPr>
        <p:spPr>
          <a:xfrm>
            <a:off x="3809279"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defTabSz="1218987"/>
            <a:endParaRPr lang="en-US" sz="2400" dirty="0">
              <a:solidFill>
                <a:srgbClr val="292929"/>
              </a:solidFill>
            </a:endParaRPr>
          </a:p>
        </p:txBody>
      </p:sp>
      <p:sp>
        <p:nvSpPr>
          <p:cNvPr id="6" name="Rectangle 5"/>
          <p:cNvSpPr/>
          <p:nvPr/>
        </p:nvSpPr>
        <p:spPr>
          <a:xfrm rot="5400000">
            <a:off x="1436279" y="3499111"/>
            <a:ext cx="3045962" cy="461665"/>
          </a:xfrm>
          <a:prstGeom prst="rect">
            <a:avLst/>
          </a:prstGeom>
        </p:spPr>
        <p:txBody>
          <a:bodyPr wrap="none">
            <a:spAutoFit/>
          </a:bodyPr>
          <a:lstStyle/>
          <a:p>
            <a:pPr algn="ctr" defTabSz="914061"/>
            <a:r>
              <a:rPr lang="en-US" sz="2400" dirty="0">
                <a:solidFill>
                  <a:srgbClr val="FFFFFF">
                    <a:alpha val="99000"/>
                  </a:srgbClr>
                </a:solidFill>
              </a:rPr>
              <a:t>10 GB Address Space</a:t>
            </a:r>
          </a:p>
        </p:txBody>
      </p:sp>
      <p:sp>
        <p:nvSpPr>
          <p:cNvPr id="79" name="Rectangle 78"/>
          <p:cNvSpPr/>
          <p:nvPr/>
        </p:nvSpPr>
        <p:spPr>
          <a:xfrm rot="5400000">
            <a:off x="2475779"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8179"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9080"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80579"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7107406" y="2725489"/>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20701" y="1447800"/>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513062" y="3580555"/>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
        <p:nvSpPr>
          <p:cNvPr id="4" name="Rectangle 3"/>
          <p:cNvSpPr/>
          <p:nvPr/>
        </p:nvSpPr>
        <p:spPr>
          <a:xfrm>
            <a:off x="519248" y="5743551"/>
            <a:ext cx="9101338" cy="400110"/>
          </a:xfrm>
          <a:prstGeom prst="rect">
            <a:avLst/>
          </a:prstGeom>
        </p:spPr>
        <p:txBody>
          <a:bodyPr wrap="none">
            <a:spAutoFit/>
          </a:bodyPr>
          <a:lstStyle/>
          <a:p>
            <a:r>
              <a:rPr lang="en-US" sz="2000" dirty="0" smtClean="0">
                <a:latin typeface="Segoe UI Light" panose="020B0502040204020203" pitchFamily="34" charset="0"/>
                <a:cs typeface="Segoe UI Light" panose="020B0502040204020203" pitchFamily="34" charset="0"/>
              </a:rPr>
              <a:t>REST = Representational </a:t>
            </a:r>
            <a:r>
              <a:rPr lang="en-US" sz="2000" dirty="0">
                <a:latin typeface="Segoe UI Light" panose="020B0502040204020203" pitchFamily="34" charset="0"/>
                <a:cs typeface="Segoe UI Light" panose="020B0502040204020203" pitchFamily="34" charset="0"/>
              </a:rPr>
              <a:t>State </a:t>
            </a:r>
            <a:r>
              <a:rPr lang="en-US" sz="2000" dirty="0" smtClean="0">
                <a:latin typeface="Segoe UI Light" panose="020B0502040204020203" pitchFamily="34" charset="0"/>
                <a:cs typeface="Segoe UI Light" panose="020B0502040204020203" pitchFamily="34" charset="0"/>
              </a:rPr>
              <a:t>Transfer – a client-server model for web applications</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smtClean="0"/>
              <a:t>Table Storage Concepts</a:t>
            </a:r>
            <a:br>
              <a:rPr lang="en-US" smtClean="0"/>
            </a:br>
            <a:endParaRPr lang="en-US" dirty="0"/>
          </a:p>
        </p:txBody>
      </p:sp>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a:solidFill>
                  <a:srgbClr val="FFFFFF">
                    <a:alpha val="99000"/>
                  </a:srgb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err="1">
                <a:solidFill>
                  <a:srgbClr val="FFFFFF">
                    <a:alpha val="99000"/>
                  </a:srgbClr>
                </a:solidFill>
              </a:rPr>
              <a:t>EMailAdd</a:t>
            </a:r>
            <a:r>
              <a:rPr lang="en-US" dirty="0">
                <a:solidFill>
                  <a:srgbClr val="FFFFFF">
                    <a:alpha val="99000"/>
                  </a:srgb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sp>
        <p:nvSpPr>
          <p:cNvPr id="14" name="Content Placeholder 2"/>
          <p:cNvSpPr txBox="1">
            <a:spLocks/>
          </p:cNvSpPr>
          <p:nvPr/>
        </p:nvSpPr>
        <p:spPr>
          <a:xfrm>
            <a:off x="4865418" y="3028951"/>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Replace – Update entire entity</a:t>
            </a:r>
            <a:endParaRPr lang="en-US" sz="16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rgbClr val="FFFFFF">
                    <a:alpha val="99000"/>
                  </a:srgbClr>
                </a:solidFill>
                <a:latin typeface="Segoe UI"/>
                <a:cs typeface="Segoe UI" pitchFamily="34" charset="0"/>
              </a:rPr>
              <a:t>Upsert</a:t>
            </a:r>
            <a:endParaRPr lang="en-US" sz="20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4866054"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589"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2272" y="1599367"/>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pPr defTabSz="1218987"/>
              <a:r>
                <a:rPr lang="en-US" sz="3200" spc="-100" dirty="0">
                  <a:solidFill>
                    <a:srgbClr val="FFFFFF">
                      <a:alpha val="99000"/>
                    </a:srgbClr>
                  </a:solidFill>
                  <a:ea typeface="Segoe UI" pitchFamily="34" charset="0"/>
                  <a:cs typeface="Segoe UI" pitchFamily="34" charset="0"/>
                </a:rPr>
                <a:t>Not an RDBMS! </a:t>
              </a:r>
              <a:br>
                <a:rPr lang="en-US" sz="3200" spc="-100" dirty="0">
                  <a:solidFill>
                    <a:srgbClr val="FFFFFF">
                      <a:alpha val="99000"/>
                    </a:srgbClr>
                  </a:solidFill>
                  <a:ea typeface="Segoe UI" pitchFamily="34" charset="0"/>
                  <a:cs typeface="Segoe UI" pitchFamily="34" charset="0"/>
                </a:rPr>
              </a:br>
              <a:r>
                <a:rPr lang="en-US" sz="3200" spc="-100"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30" name="Group 29"/>
          <p:cNvGrpSpPr/>
          <p:nvPr/>
        </p:nvGrpSpPr>
        <p:grpSpPr>
          <a:xfrm>
            <a:off x="575166"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defTabSz="1218987">
                <a:lnSpc>
                  <a:spcPct val="80000"/>
                </a:lnSpc>
              </a:pPr>
              <a:r>
                <a:rPr lang="en-US" sz="3200" spc="-100"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table_service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TableService</a:t>
            </a:r>
            <a:r>
              <a:rPr lang="en-US" sz="3200" dirty="0" smtClean="0">
                <a:solidFill>
                  <a:schemeClr val="bg2">
                    <a:lumMod val="50000"/>
                    <a:alpha val="99000"/>
                  </a:schemeClr>
                </a:solidFill>
              </a:rPr>
              <a:t>(account</a:t>
            </a:r>
            <a:r>
              <a:rPr lang="en-US" sz="3200" dirty="0">
                <a:solidFill>
                  <a:schemeClr val="bg2">
                    <a:lumMod val="50000"/>
                    <a:alpha val="99000"/>
                  </a:schemeClr>
                </a:solidFill>
              </a:rPr>
              <a:t>, key) </a:t>
            </a:r>
            <a:r>
              <a:rPr lang="en-US" sz="3200" dirty="0" err="1" smtClean="0">
                <a:solidFill>
                  <a:schemeClr val="bg2">
                    <a:lumMod val="50000"/>
                    <a:alpha val="99000"/>
                  </a:schemeClr>
                </a:solidFill>
              </a:rPr>
              <a:t>table_service.create_table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table_name</a:t>
            </a:r>
            <a:r>
              <a:rPr lang="en-US" sz="3200" dirty="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20701" y="1163902"/>
            <a:ext cx="5575301" cy="4876720"/>
          </a:xfrm>
        </p:spPr>
        <p:txBody>
          <a:bodyPr/>
          <a:lstStyle/>
          <a:p>
            <a:r>
              <a:rPr lang="en-US" sz="2800" dirty="0">
                <a:solidFill>
                  <a:schemeClr val="accent3">
                    <a:alpha val="99000"/>
                  </a:schemeClr>
                </a:solidFill>
              </a:rPr>
              <a:t>Entity can have up to 255 properties</a:t>
            </a:r>
          </a:p>
          <a:p>
            <a:pPr lvl="1"/>
            <a:r>
              <a:rPr lang="en-US" dirty="0" smtClean="0"/>
              <a:t>Up to 1MB per entity</a:t>
            </a:r>
          </a:p>
          <a:p>
            <a:pPr lvl="1"/>
            <a:endParaRPr lang="en-US" sz="1800" dirty="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a:t>Uniquely identifies an entity</a:t>
            </a:r>
          </a:p>
          <a:p>
            <a:pPr lvl="1">
              <a:spcAft>
                <a:spcPts val="1200"/>
              </a:spcAft>
            </a:pPr>
            <a:r>
              <a:rPr lang="en-US" sz="1600" dirty="0"/>
              <a:t>Defines the sort order</a:t>
            </a:r>
          </a:p>
          <a:p>
            <a:pPr lvl="1"/>
            <a:r>
              <a:rPr lang="en-US" dirty="0" smtClean="0"/>
              <a:t>Timestamp </a:t>
            </a:r>
          </a:p>
          <a:p>
            <a:pPr lvl="1"/>
            <a:r>
              <a:rPr lang="en-US" sz="1600" dirty="0"/>
              <a:t>Optimistic Concurrency</a:t>
            </a:r>
          </a:p>
          <a:p>
            <a:pPr lvl="1"/>
            <a:r>
              <a:rPr lang="en-US" sz="1600" dirty="0"/>
              <a:t>Exposed as an HTTP </a:t>
            </a:r>
            <a:r>
              <a:rPr lang="en-US" sz="1600" dirty="0" err="1"/>
              <a:t>Etag</a:t>
            </a:r>
            <a:endParaRPr lang="en-US" sz="1600" dirty="0"/>
          </a:p>
          <a:p>
            <a:pPr lvl="1"/>
            <a:endParaRPr lang="en-US" sz="1800" dirty="0"/>
          </a:p>
          <a:p>
            <a:r>
              <a:rPr lang="en-US" sz="2800" dirty="0">
                <a:solidFill>
                  <a:schemeClr val="accent3">
                    <a:alpha val="99000"/>
                  </a:schemeClr>
                </a:solidFill>
              </a:rPr>
              <a:t>No fixed schema for other properties</a:t>
            </a:r>
          </a:p>
          <a:p>
            <a:pPr lvl="1"/>
            <a:r>
              <a:rPr lang="en-US" sz="1800" dirty="0"/>
              <a:t>Each property is stored as a &lt;name, typed value&gt; pair</a:t>
            </a:r>
          </a:p>
          <a:p>
            <a:pPr lvl="1"/>
            <a:r>
              <a:rPr lang="en-US" sz="1800" dirty="0"/>
              <a:t>No schema stored for a table</a:t>
            </a:r>
          </a:p>
          <a:p>
            <a:pPr lvl="1"/>
            <a:r>
              <a:rPr lang="en-US" sz="1800" dirty="0"/>
              <a:t>Properties can be the standard .NET types </a:t>
            </a:r>
          </a:p>
          <a:p>
            <a:pPr lvl="1"/>
            <a:r>
              <a:rPr lang="en-US" sz="1800" dirty="0"/>
              <a:t>String, binary, </a:t>
            </a:r>
            <a:r>
              <a:rPr lang="en-US" sz="1800" dirty="0" err="1"/>
              <a:t>bool</a:t>
            </a:r>
            <a:r>
              <a:rPr lang="en-US" sz="1800" dirty="0"/>
              <a:t>, </a:t>
            </a:r>
            <a:r>
              <a:rPr lang="en-US" sz="1800" dirty="0" err="1"/>
              <a:t>DateTime</a:t>
            </a:r>
            <a:r>
              <a:rPr lang="en-US" sz="1800" dirty="0"/>
              <a:t>, GUID, </a:t>
            </a:r>
            <a:r>
              <a:rPr lang="en-US" sz="1800" dirty="0" err="1"/>
              <a:t>int</a:t>
            </a:r>
            <a:r>
              <a:rPr lang="en-US" sz="1800" dirty="0"/>
              <a:t>, int64, and double</a:t>
            </a:r>
          </a:p>
        </p:txBody>
      </p:sp>
      <p:grpSp>
        <p:nvGrpSpPr>
          <p:cNvPr id="10" name="Group 9"/>
          <p:cNvGrpSpPr/>
          <p:nvPr/>
        </p:nvGrpSpPr>
        <p:grpSpPr>
          <a:xfrm>
            <a:off x="7595266" y="2276531"/>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NZ" sz="1600" b="1" cap="all" dirty="0">
                <a:solidFill>
                  <a:srgbClr val="FFFFFF">
                    <a:alpha val="99000"/>
                  </a:srgbClr>
                </a:solidFill>
              </a:rPr>
              <a:t>FAV SPORT</a:t>
            </a:r>
            <a:endParaRPr lang="en-US" sz="1900" b="1" dirty="0">
              <a:solidFill>
                <a:srgbClr val="FFFFFF">
                  <a:alpha val="99000"/>
                </a:srgb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US" sz="1400" dirty="0" smtClean="0">
                <a:solidFill>
                  <a:srgbClr val="5F5F5F">
                    <a:lumMod val="75000"/>
                    <a:alpha val="99000"/>
                  </a:srgbClr>
                </a:solidFill>
              </a:rPr>
              <a:t>Kickboxing</a:t>
            </a:r>
            <a:endParaRPr lang="en-US" sz="1400" dirty="0">
              <a:solidFill>
                <a:srgbClr val="5F5F5F">
                  <a:lumMod val="75000"/>
                  <a:alpha val="99000"/>
                </a:srgbClr>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
        <p:nvSpPr>
          <p:cNvPr id="23" name="TextBox 15"/>
          <p:cNvSpPr txBox="1"/>
          <p:nvPr/>
        </p:nvSpPr>
        <p:spPr>
          <a:xfrm>
            <a:off x="6143963" y="1375433"/>
            <a:ext cx="3954921"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rgbClr val="FFFFFF">
                    <a:alpha val="99000"/>
                  </a:srgbClr>
                </a:solidFill>
                <a:latin typeface="Consolas" pitchFamily="49" charset="0"/>
                <a:cs typeface="Consolas" pitchFamily="49" charset="0"/>
              </a:rPr>
              <a:t>?$filter=Last </a:t>
            </a:r>
            <a:r>
              <a:rPr lang="en-US" sz="2400" spc="-100" dirty="0" err="1">
                <a:solidFill>
                  <a:srgbClr val="FFFFFF">
                    <a:alpha val="99000"/>
                  </a:srgbClr>
                </a:solidFill>
                <a:latin typeface="Consolas" pitchFamily="49" charset="0"/>
                <a:cs typeface="Consolas" pitchFamily="49" charset="0"/>
              </a:rPr>
              <a:t>eq</a:t>
            </a:r>
            <a:r>
              <a:rPr lang="en-US" sz="2400" spc="-100" dirty="0">
                <a:solidFill>
                  <a:srgbClr val="FFFFFF">
                    <a:alpha val="99000"/>
                  </a:srgbClr>
                </a:solidFill>
                <a:latin typeface="Consolas" pitchFamily="49" charset="0"/>
                <a:cs typeface="Consolas" pitchFamily="49" charset="0"/>
              </a:rPr>
              <a:t> </a:t>
            </a:r>
            <a:r>
              <a:rPr lang="en-US" sz="2400" spc="-100" dirty="0" smtClean="0">
                <a:solidFill>
                  <a:srgbClr val="FFFFFF">
                    <a:alpha val="99000"/>
                  </a:srgbClr>
                </a:solidFill>
                <a:latin typeface="Consolas" pitchFamily="49" charset="0"/>
                <a:cs typeface="Consolas" pitchFamily="49" charset="0"/>
              </a:rPr>
              <a:t>‘Cross’</a:t>
            </a:r>
            <a:endParaRPr lang="en-US" sz="2400" spc="-100" dirty="0">
              <a:solidFill>
                <a:srgbClr val="FFFFFF">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t>Listing table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592" y="2736321"/>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1714" y="2745846"/>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2042" y="2745846"/>
            <a:ext cx="4778375" cy="3878227"/>
          </a:xfrm>
          <a:prstGeom prst="rect">
            <a:avLst/>
          </a:prstGeom>
          <a:noFill/>
        </p:spPr>
      </p:pic>
      <p:cxnSp>
        <p:nvCxnSpPr>
          <p:cNvPr id="27" name="Straight Connector 26"/>
          <p:cNvCxnSpPr/>
          <p:nvPr/>
        </p:nvCxnSpPr>
        <p:spPr>
          <a:xfrm>
            <a:off x="4811714"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91400"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591" y="4317474"/>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3218" y="3424850"/>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 Central US</a:t>
              </a:r>
            </a:p>
          </p:txBody>
        </p:sp>
      </p:grpSp>
      <p:grpSp>
        <p:nvGrpSpPr>
          <p:cNvPr id="50" name="Group 49"/>
          <p:cNvGrpSpPr/>
          <p:nvPr/>
        </p:nvGrpSpPr>
        <p:grpSpPr>
          <a:xfrm>
            <a:off x="5603635" y="3315253"/>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Northern Europe</a:t>
              </a:r>
            </a:p>
          </p:txBody>
        </p:sp>
      </p:grpSp>
      <p:grpSp>
        <p:nvGrpSpPr>
          <p:cNvPr id="55" name="Group 54"/>
          <p:cNvGrpSpPr/>
          <p:nvPr/>
        </p:nvGrpSpPr>
        <p:grpSpPr>
          <a:xfrm>
            <a:off x="6142054" y="3703048"/>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Western Europe</a:t>
              </a:r>
            </a:p>
          </p:txBody>
        </p:sp>
      </p:grpSp>
      <p:grpSp>
        <p:nvGrpSpPr>
          <p:cNvPr id="60" name="Group 59"/>
          <p:cNvGrpSpPr/>
          <p:nvPr/>
        </p:nvGrpSpPr>
        <p:grpSpPr>
          <a:xfrm>
            <a:off x="9128326" y="3789934"/>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East Asia</a:t>
              </a:r>
            </a:p>
          </p:txBody>
        </p:sp>
      </p:grpSp>
      <p:grpSp>
        <p:nvGrpSpPr>
          <p:cNvPr id="65" name="Group 64"/>
          <p:cNvGrpSpPr/>
          <p:nvPr/>
        </p:nvGrpSpPr>
        <p:grpSpPr>
          <a:xfrm>
            <a:off x="8941577" y="4349342"/>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South East Asia</a:t>
              </a:r>
            </a:p>
          </p:txBody>
        </p:sp>
      </p:grpSp>
      <p:sp>
        <p:nvSpPr>
          <p:cNvPr id="75" name="TextBox 74"/>
          <p:cNvSpPr txBox="1">
            <a:spLocks noChangeArrowheads="1"/>
          </p:cNvSpPr>
          <p:nvPr/>
        </p:nvSpPr>
        <p:spPr bwMode="auto">
          <a:xfrm>
            <a:off x="284631" y="5976347"/>
            <a:ext cx="4460196"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4641795" y="5984817"/>
            <a:ext cx="2862092"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7857695" y="6017752"/>
            <a:ext cx="3663010"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2D050">
                    <a:alpha val="98824"/>
                  </a:srgbClr>
                </a:solidFill>
                <a:latin typeface="Segoe UI Light" pitchFamily="34" charset="0"/>
              </a:rPr>
              <a:t>Asia</a:t>
            </a:r>
          </a:p>
        </p:txBody>
      </p:sp>
      <p:sp>
        <p:nvSpPr>
          <p:cNvPr id="3" name="TextBox 2"/>
          <p:cNvSpPr txBox="1"/>
          <p:nvPr/>
        </p:nvSpPr>
        <p:spPr>
          <a:xfrm>
            <a:off x="520701" y="1686910"/>
            <a:ext cx="9435999"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2065105"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72" name="TextBox 71"/>
            <p:cNvSpPr txBox="1"/>
            <p:nvPr/>
          </p:nvSpPr>
          <p:spPr>
            <a:xfrm>
              <a:off x="8874018" y="3266408"/>
              <a:ext cx="1870434" cy="270093"/>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South Central US</a:t>
              </a:r>
            </a:p>
          </p:txBody>
        </p:sp>
      </p:grpSp>
      <p:grpSp>
        <p:nvGrpSpPr>
          <p:cNvPr id="78" name="Group 77"/>
          <p:cNvGrpSpPr/>
          <p:nvPr/>
        </p:nvGrpSpPr>
        <p:grpSpPr>
          <a:xfrm>
            <a:off x="1305542"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West US</a:t>
              </a:r>
            </a:p>
          </p:txBody>
        </p:sp>
      </p:grpSp>
      <p:grpSp>
        <p:nvGrpSpPr>
          <p:cNvPr id="83" name="Group 82"/>
          <p:cNvGrpSpPr/>
          <p:nvPr/>
        </p:nvGrpSpPr>
        <p:grpSpPr>
          <a:xfrm>
            <a:off x="2777587"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3401" y="1295401"/>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together</a:t>
            </a:r>
          </a:p>
          <a:p>
            <a:pPr lvl="1"/>
            <a:r>
              <a:rPr lang="en-US" sz="1400" spc="-51" dirty="0"/>
              <a:t>Efficient querying and cache locality</a:t>
            </a:r>
          </a:p>
          <a:p>
            <a:pPr lvl="1"/>
            <a:r>
              <a:rPr lang="en-US" sz="1400" spc="-51" dirty="0"/>
              <a:t>Endeavour to include partition key in all 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a:t>tps</a:t>
            </a:r>
            <a:r>
              <a:rPr lang="en-US" spc="-51" dirty="0"/>
              <a:t>/account</a:t>
            </a:r>
          </a:p>
          <a:p>
            <a:pPr lvl="1"/>
            <a:r>
              <a:rPr lang="en-US" spc="-51" dirty="0"/>
              <a:t>Windows Azure monitors the usage patterns of partitions</a:t>
            </a:r>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20702"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20914" y="4410076"/>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3339" y="3991712"/>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8039"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8264"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801394"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a:solidFill>
                    <a:srgbClr val="FFFFFF">
                      <a:alpha val="98824"/>
                    </a:srgbClr>
                  </a:solidFill>
                  <a:latin typeface="Segoe UI Light" pitchFamily="34" charset="0"/>
                </a:rPr>
                <a:t>VIP</a:t>
              </a:r>
              <a:endParaRPr lang="en-US" sz="3200" dirty="0">
                <a:solidFill>
                  <a:srgbClr val="FFFFFF">
                    <a:alpha val="98824"/>
                  </a:srgbClr>
                </a:solidFill>
                <a:latin typeface="Segoe UI Light" pitchFamily="34" charset="0"/>
              </a:endParaRPr>
            </a:p>
          </p:txBody>
        </p:sp>
      </p:grpSp>
      <p:sp>
        <p:nvSpPr>
          <p:cNvPr id="13" name="Rectangle 12"/>
          <p:cNvSpPr/>
          <p:nvPr/>
        </p:nvSpPr>
        <p:spPr bwMode="auto">
          <a:xfrm>
            <a:off x="4872833"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14" name="Rectangle 13"/>
          <p:cNvSpPr/>
          <p:nvPr/>
        </p:nvSpPr>
        <p:spPr bwMode="auto">
          <a:xfrm>
            <a:off x="6362701"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grpSp>
        <p:nvGrpSpPr>
          <p:cNvPr id="25" name="Group 24"/>
          <p:cNvGrpSpPr/>
          <p:nvPr/>
        </p:nvGrpSpPr>
        <p:grpSpPr>
          <a:xfrm>
            <a:off x="8608807"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Partition Master(s)</a:t>
              </a:r>
            </a:p>
          </p:txBody>
        </p:sp>
      </p:grpSp>
      <p:sp>
        <p:nvSpPr>
          <p:cNvPr id="26" name="Rectangle 25"/>
          <p:cNvSpPr/>
          <p:nvPr/>
        </p:nvSpPr>
        <p:spPr>
          <a:xfrm>
            <a:off x="3211125" y="5501570"/>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a:solidFill>
                  <a:srgbClr val="5F5F5F">
                    <a:alpha val="98824"/>
                  </a:srgbClr>
                </a:solidFill>
                <a:latin typeface="Segoe UI Light" pitchFamily="34" charset="0"/>
              </a:rPr>
              <a:t>Distributed File System Layer</a:t>
            </a:r>
            <a:endParaRPr lang="en-US" sz="3200" dirty="0">
              <a:solidFill>
                <a:srgbClr val="5F5F5F">
                  <a:alpha val="98824"/>
                </a:srgbClr>
              </a:solidFill>
              <a:latin typeface="Segoe UI Light" pitchFamily="34" charset="0"/>
            </a:endParaRPr>
          </a:p>
        </p:txBody>
      </p:sp>
      <p:cxnSp>
        <p:nvCxnSpPr>
          <p:cNvPr id="32" name="Straight Connector 31"/>
          <p:cNvCxnSpPr/>
          <p:nvPr/>
        </p:nvCxnSpPr>
        <p:spPr>
          <a:xfrm flipV="1">
            <a:off x="5382420" y="2824165"/>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6839"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6839" y="3864770"/>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6839"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2489" y="3864771"/>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296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7738"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6300"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7900"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1900"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5159"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8" name="Rectangle 17"/>
          <p:cNvSpPr/>
          <p:nvPr/>
        </p:nvSpPr>
        <p:spPr bwMode="auto">
          <a:xfrm>
            <a:off x="3829580"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9" name="Rectangle 18"/>
          <p:cNvSpPr/>
          <p:nvPr/>
        </p:nvSpPr>
        <p:spPr bwMode="auto">
          <a:xfrm>
            <a:off x="533400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20" name="Rectangle 19"/>
          <p:cNvSpPr/>
          <p:nvPr/>
        </p:nvSpPr>
        <p:spPr bwMode="auto">
          <a:xfrm>
            <a:off x="683842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grpSp>
        <p:nvGrpSpPr>
          <p:cNvPr id="61" name="Group 60"/>
          <p:cNvGrpSpPr/>
          <p:nvPr/>
        </p:nvGrpSpPr>
        <p:grpSpPr>
          <a:xfrm>
            <a:off x="3339749" y="4538664"/>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3" name="Group 62"/>
          <p:cNvGrpSpPr/>
          <p:nvPr/>
        </p:nvGrpSpPr>
        <p:grpSpPr>
          <a:xfrm>
            <a:off x="4826794"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7" name="Group 66"/>
          <p:cNvGrpSpPr/>
          <p:nvPr/>
        </p:nvGrpSpPr>
        <p:grpSpPr>
          <a:xfrm>
            <a:off x="6353174" y="4538664"/>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sp>
        <p:nvSpPr>
          <p:cNvPr id="72" name="Freeform 11"/>
          <p:cNvSpPr>
            <a:spLocks noEditPoints="1"/>
          </p:cNvSpPr>
          <p:nvPr/>
        </p:nvSpPr>
        <p:spPr bwMode="auto">
          <a:xfrm>
            <a:off x="7911250"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nvGrpSpPr>
          <p:cNvPr id="80" name="Group 79"/>
          <p:cNvGrpSpPr/>
          <p:nvPr/>
        </p:nvGrpSpPr>
        <p:grpSpPr>
          <a:xfrm>
            <a:off x="2981569" y="4981576"/>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82" name="Rectangle 75"/>
          <p:cNvSpPr/>
          <p:nvPr/>
        </p:nvSpPr>
        <p:spPr bwMode="auto">
          <a:xfrm>
            <a:off x="4457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6" name="Group 85"/>
          <p:cNvGrpSpPr/>
          <p:nvPr/>
        </p:nvGrpSpPr>
        <p:grpSpPr>
          <a:xfrm>
            <a:off x="5981700" y="4981576"/>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2" name="Rectangle 75"/>
          <p:cNvSpPr/>
          <p:nvPr/>
        </p:nvSpPr>
        <p:spPr bwMode="auto">
          <a:xfrm>
            <a:off x="7505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 name="Rectangle 95"/>
          <p:cNvSpPr/>
          <p:nvPr/>
        </p:nvSpPr>
        <p:spPr bwMode="auto">
          <a:xfrm>
            <a:off x="971551" y="1941513"/>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Legend</a:t>
            </a:r>
          </a:p>
        </p:txBody>
      </p:sp>
      <p:sp>
        <p:nvSpPr>
          <p:cNvPr id="97" name="Rectangle 96"/>
          <p:cNvSpPr/>
          <p:nvPr/>
        </p:nvSpPr>
        <p:spPr>
          <a:xfrm>
            <a:off x="1681164" y="2581245"/>
            <a:ext cx="1004699" cy="338554"/>
          </a:xfrm>
          <a:prstGeom prst="rect">
            <a:avLst/>
          </a:prstGeom>
        </p:spPr>
        <p:txBody>
          <a:bodyPr wrap="none">
            <a:spAutoFit/>
          </a:bodyPr>
          <a:lstStyle/>
          <a:p>
            <a:pPr defTabSz="914099" fontAlgn="base">
              <a:spcBef>
                <a:spcPct val="0"/>
              </a:spcBef>
              <a:spcAft>
                <a:spcPct val="0"/>
              </a:spcAft>
            </a:pPr>
            <a:r>
              <a:rPr lang="en-US" sz="160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9653" y="2596291"/>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 name="Rectangle 98"/>
          <p:cNvSpPr/>
          <p:nvPr/>
        </p:nvSpPr>
        <p:spPr>
          <a:xfrm>
            <a:off x="1681164" y="3032956"/>
            <a:ext cx="757515" cy="584775"/>
          </a:xfrm>
          <a:prstGeom prst="rect">
            <a:avLst/>
          </a:prstGeom>
        </p:spPr>
        <p:txBody>
          <a:bodyPr wrap="none">
            <a:sp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1299914"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104" name="Rectangle 103"/>
          <p:cNvSpPr/>
          <p:nvPr/>
        </p:nvSpPr>
        <p:spPr>
          <a:xfrm>
            <a:off x="6096002" y="1556633"/>
            <a:ext cx="5473999" cy="535531"/>
          </a:xfrm>
          <a:prstGeom prst="rect">
            <a:avLst/>
          </a:prstGeom>
        </p:spPr>
        <p:txBody>
          <a:bodyPr wrap="none">
            <a:spAutoFit/>
          </a:bodyPr>
          <a:lstStyle/>
          <a:p>
            <a:pPr algn="ctr" defTabSz="1555620" fontAlgn="base">
              <a:lnSpc>
                <a:spcPct val="90000"/>
              </a:lnSpc>
              <a:spcBef>
                <a:spcPct val="0"/>
              </a:spcBef>
              <a:spcAft>
                <a:spcPct val="35000"/>
              </a:spcAft>
            </a:pPr>
            <a:r>
              <a:rPr lang="en-US" sz="32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20702" y="1447800"/>
            <a:ext cx="11149013" cy="1745093"/>
          </a:xfrm>
        </p:spPr>
        <p:txBody>
          <a:bodyPr/>
          <a:lstStyle/>
          <a:p>
            <a:r>
              <a:rPr lang="en-US" sz="3800" dirty="0"/>
              <a:t>Partition: Range of entities with same partition key value.</a:t>
            </a:r>
          </a:p>
          <a:p>
            <a:r>
              <a:rPr lang="en-US" sz="2400" dirty="0">
                <a:latin typeface="+mn-lt"/>
              </a:rPr>
              <a:t>Partitions are fanned out based on load</a:t>
            </a:r>
          </a:p>
          <a:p>
            <a:r>
              <a:rPr lang="en-US" sz="2400" dirty="0">
                <a:latin typeface="+mn-lt"/>
              </a:rPr>
              <a:t>They can be condensed when load decreases</a:t>
            </a:r>
          </a:p>
          <a:p>
            <a:r>
              <a:rPr lang="en-US" sz="2400" dirty="0">
                <a:latin typeface="+mn-lt"/>
              </a:rPr>
              <a:t>Reads are load balanced against three replicas</a:t>
            </a:r>
          </a:p>
        </p:txBody>
      </p:sp>
      <p:sp>
        <p:nvSpPr>
          <p:cNvPr id="6" name="Rectangle 5"/>
          <p:cNvSpPr/>
          <p:nvPr/>
        </p:nvSpPr>
        <p:spPr bwMode="auto">
          <a:xfrm>
            <a:off x="2053573"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6099"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8626"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71484" y="474102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P1</a:t>
            </a:r>
          </a:p>
        </p:txBody>
      </p:sp>
      <p:sp>
        <p:nvSpPr>
          <p:cNvPr id="10" name="Rectangle 9"/>
          <p:cNvSpPr/>
          <p:nvPr/>
        </p:nvSpPr>
        <p:spPr bwMode="auto">
          <a:xfrm>
            <a:off x="2371483" y="5235825"/>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P2</a:t>
            </a:r>
          </a:p>
        </p:txBody>
      </p:sp>
      <p:sp>
        <p:nvSpPr>
          <p:cNvPr id="11" name="Rectangle 10"/>
          <p:cNvSpPr/>
          <p:nvPr/>
        </p:nvSpPr>
        <p:spPr bwMode="auto">
          <a:xfrm>
            <a:off x="2371481" y="573063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err="1">
                <a:solidFill>
                  <a:srgbClr val="5F5F5F">
                    <a:alpha val="99000"/>
                  </a:srgbClr>
                </a:solidFill>
              </a:rPr>
              <a:t>Pn</a:t>
            </a:r>
            <a:endParaRPr lang="en-US" sz="1900"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0702"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1602"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5F5F5F"/>
                </a:solidFill>
              </a:endParaRPr>
            </a:p>
          </p:txBody>
        </p:sp>
        <p:sp>
          <p:nvSpPr>
            <p:cNvPr id="8" name="Rectangle 7"/>
            <p:cNvSpPr/>
            <p:nvPr/>
          </p:nvSpPr>
          <p:spPr>
            <a:xfrm>
              <a:off x="6450013" y="5038725"/>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Slowest</a:t>
              </a:r>
            </a:p>
            <a:p>
              <a:pPr defTabSz="914325"/>
              <a:r>
                <a:rPr lang="en-US" sz="2000" dirty="0">
                  <a:solidFill>
                    <a:srgbClr val="5F5F5F">
                      <a:alpha val="99000"/>
                    </a:srgbClr>
                  </a:solidFill>
                </a:rPr>
                <a:t>No Partition Key</a:t>
              </a:r>
            </a:p>
            <a:p>
              <a:pPr defTabSz="914325"/>
              <a:r>
                <a:rPr lang="en-US" sz="2000" dirty="0">
                  <a:solidFill>
                    <a:srgbClr val="5F5F5F">
                      <a:alpha val="99000"/>
                    </a:srgbClr>
                  </a:solidFill>
                </a:rPr>
                <a:t>No Row Key</a:t>
              </a:r>
            </a:p>
          </p:txBody>
        </p:sp>
        <p:sp>
          <p:nvSpPr>
            <p:cNvPr id="9" name="Rectangle 8"/>
            <p:cNvSpPr/>
            <p:nvPr/>
          </p:nvSpPr>
          <p:spPr>
            <a:xfrm>
              <a:off x="7146925" y="3300412"/>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Slower</a:t>
              </a:r>
            </a:p>
            <a:p>
              <a:pPr defTabSz="914325"/>
              <a:r>
                <a:rPr lang="en-US" sz="2000" dirty="0">
                  <a:solidFill>
                    <a:srgbClr val="5F5F5F">
                      <a:alpha val="99000"/>
                    </a:srgbClr>
                  </a:solidFill>
                </a:rPr>
                <a:t>Only Partition Key</a:t>
              </a:r>
            </a:p>
            <a:p>
              <a:pPr defTabSz="914325"/>
              <a:r>
                <a:rPr lang="en-US" sz="2000" dirty="0">
                  <a:solidFill>
                    <a:srgbClr val="5F5F5F">
                      <a:alpha val="99000"/>
                    </a:srgb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Very Fast</a:t>
              </a:r>
            </a:p>
            <a:p>
              <a:pPr defTabSz="914325"/>
              <a:r>
                <a:rPr lang="en-US" sz="2000" dirty="0">
                  <a:solidFill>
                    <a:srgbClr val="5F5F5F">
                      <a:alpha val="99000"/>
                    </a:srgbClr>
                  </a:solidFill>
                </a:rPr>
                <a:t>Partition Key + </a:t>
              </a:r>
              <a:br>
                <a:rPr lang="en-US" sz="2000" dirty="0">
                  <a:solidFill>
                    <a:srgbClr val="5F5F5F">
                      <a:alpha val="99000"/>
                    </a:srgbClr>
                  </a:solidFill>
                </a:rPr>
              </a:br>
              <a:r>
                <a:rPr lang="en-US" sz="20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159600"/>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r>
              <a:rPr lang="en-US" dirty="0" smtClean="0">
                <a:latin typeface="Segoe UI Light" panose="020B0502040204020203" pitchFamily="34" charset="0"/>
                <a:cs typeface="Segoe UI Light" panose="020B0502040204020203" pitchFamily="34" charset="0"/>
              </a:rPr>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line</a:t>
            </a:r>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186185515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01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2816156"/>
          </a:xfrm>
        </p:spPr>
        <p:txBody>
          <a:bodyPr/>
          <a:lstStyle/>
          <a:p>
            <a:pPr marL="0" defTabSz="1218987">
              <a:spcBef>
                <a:spcPct val="20000"/>
              </a:spcBef>
            </a:pPr>
            <a:r>
              <a:rPr lang="en-US" sz="3200" spc="0" dirty="0" smtClean="0">
                <a:solidFill>
                  <a:srgbClr val="00AEEF">
                    <a:alpha val="99000"/>
                  </a:srgbClr>
                </a:solidFill>
              </a:rPr>
              <a:t>Can </a:t>
            </a:r>
            <a:r>
              <a:rPr lang="en-US" sz="3200" spc="0" dirty="0">
                <a:solidFill>
                  <a:srgbClr val="00AEEF">
                    <a:alpha val="99000"/>
                  </a:srgbClr>
                </a:solidFill>
              </a:rPr>
              <a:t>co-locate storage account with compute account</a:t>
            </a:r>
          </a:p>
          <a:p>
            <a:pPr lvl="1"/>
            <a:r>
              <a:rPr lang="en-US" dirty="0"/>
              <a:t>Explicitly or using affinity groups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smtClean="0">
                <a:solidFill>
                  <a:srgbClr val="00AEEF">
                    <a:alpha val="99000"/>
                  </a:srgbClr>
                </a:solidFill>
              </a:rPr>
              <a:t>200 </a:t>
            </a:r>
            <a:r>
              <a:rPr lang="en-US" sz="3200" spc="0" dirty="0">
                <a:solidFill>
                  <a:srgbClr val="00AEEF">
                    <a:alpha val="99000"/>
                  </a:srgbClr>
                </a:solidFill>
              </a:rPr>
              <a:t>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type="body" sz="quarter" idx="10"/>
          </p:nvPr>
        </p:nvSpPr>
        <p:spPr>
          <a:xfrm>
            <a:off x="5014880" y="1447800"/>
            <a:ext cx="5575301" cy="3670236"/>
          </a:xfrm>
        </p:spPr>
        <p:txBody>
          <a:bodyPr/>
          <a:lstStyle/>
          <a:p>
            <a:r>
              <a:rPr lang="en-US" dirty="0">
                <a:solidFill>
                  <a:schemeClr val="accent2">
                    <a:alpha val="99000"/>
                  </a:schemeClr>
                </a:solidFill>
              </a:rPr>
              <a:t>Geo-Replication</a:t>
            </a:r>
          </a:p>
          <a:p>
            <a:endParaRPr lang="en-US" dirty="0" smtClean="0">
              <a:solidFill>
                <a:schemeClr val="accent2">
                  <a:alpha val="99000"/>
                </a:schemeClr>
              </a:solidFill>
            </a:endParaRPr>
          </a:p>
          <a:p>
            <a:r>
              <a:rPr lang="en-US" dirty="0" smtClean="0">
                <a:solidFill>
                  <a:schemeClr val="accent2">
                    <a:alpha val="99000"/>
                  </a:schemeClr>
                </a:solidFill>
              </a:rPr>
              <a:t>Storage </a:t>
            </a:r>
            <a:r>
              <a:rPr lang="en-US" dirty="0">
                <a:solidFill>
                  <a:schemeClr val="accent2">
                    <a:alpha val="99000"/>
                  </a:schemeClr>
                </a:solidFill>
              </a:rPr>
              <a:t>Analytics</a:t>
            </a:r>
          </a:p>
          <a:p>
            <a:pPr lvl="1"/>
            <a:endParaRPr lang="en-US" spc="-100" dirty="0" smtClean="0">
              <a:solidFill>
                <a:schemeClr val="accent2">
                  <a:alpha val="99000"/>
                </a:schemeClr>
              </a:solidFill>
              <a:latin typeface="Segoe UI Light" pitchFamily="34" charset="0"/>
            </a:endParaRPr>
          </a:p>
          <a:p>
            <a:pPr lvl="1"/>
            <a:endParaRPr lang="en-US" sz="4000" spc="-100" dirty="0" smtClean="0">
              <a:solidFill>
                <a:schemeClr val="accent2">
                  <a:alpha val="99000"/>
                </a:schemeClr>
              </a:solidFill>
              <a:latin typeface="Segoe UI Light" pitchFamily="34" charset="0"/>
            </a:endParaRPr>
          </a:p>
          <a:p>
            <a:pPr lvl="1"/>
            <a:r>
              <a:rPr lang="en-US" sz="4000" spc="-100" dirty="0" smtClean="0">
                <a:solidFill>
                  <a:schemeClr val="accent2">
                    <a:alpha val="99000"/>
                  </a:schemeClr>
                </a:solidFill>
                <a:latin typeface="Segoe UI Light" pitchFamily="34" charset="0"/>
              </a:rPr>
              <a:t>Background </a:t>
            </a:r>
            <a:r>
              <a:rPr lang="en-US" sz="4000" spc="-100" dirty="0" err="1" smtClean="0">
                <a:solidFill>
                  <a:schemeClr val="accent2">
                    <a:alpha val="99000"/>
                  </a:schemeClr>
                </a:solidFill>
                <a:latin typeface="Segoe UI Light" pitchFamily="34" charset="0"/>
              </a:rPr>
              <a:t>Async</a:t>
            </a:r>
            <a:r>
              <a:rPr lang="en-US" sz="4000" spc="-100" dirty="0" smtClean="0">
                <a:solidFill>
                  <a:schemeClr val="accent2">
                    <a:alpha val="99000"/>
                  </a:schemeClr>
                </a:solidFill>
                <a:latin typeface="Segoe UI Light" pitchFamily="34" charset="0"/>
              </a:rPr>
              <a:t> Copy</a:t>
            </a:r>
            <a:r>
              <a:rPr lang="en-US" dirty="0"/>
              <a:t/>
            </a:r>
            <a:br>
              <a:rPr lang="en-US" dirty="0"/>
            </a:br>
            <a:endParaRPr lang="en-US" dirty="0"/>
          </a:p>
        </p:txBody>
      </p:sp>
      <p:sp>
        <p:nvSpPr>
          <p:cNvPr id="7" name="Freeform 79"/>
          <p:cNvSpPr>
            <a:spLocks noEditPoints="1"/>
          </p:cNvSpPr>
          <p:nvPr/>
        </p:nvSpPr>
        <p:spPr bwMode="black">
          <a:xfrm rot="16200000">
            <a:off x="1346405" y="2170598"/>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20701"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a:t>
            </a:r>
            <a:r>
              <a:rPr lang="en-NZ" dirty="0" smtClean="0">
                <a:solidFill>
                  <a:schemeClr val="accent2">
                    <a:alpha val="99000"/>
                  </a:schemeClr>
                </a:solidFill>
              </a:rPr>
              <a:t>512-bit </a:t>
            </a:r>
            <a:r>
              <a:rPr lang="en-NZ" dirty="0" smtClean="0">
                <a:solidFill>
                  <a:schemeClr val="accent2">
                    <a:alpha val="99000"/>
                  </a:schemeClr>
                </a:solidFill>
              </a:rPr>
              <a:t>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 Abstractions</a:t>
            </a:r>
            <a:endParaRPr lang="en-US" dirty="0"/>
          </a:p>
        </p:txBody>
      </p:sp>
      <p:grpSp>
        <p:nvGrpSpPr>
          <p:cNvPr id="25" name="Group 24"/>
          <p:cNvGrpSpPr/>
          <p:nvPr/>
        </p:nvGrpSpPr>
        <p:grpSpPr>
          <a:xfrm>
            <a:off x="5801593"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Structured storage.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table is a set of entities; an entity is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3" name="Group 22"/>
          <p:cNvGrpSpPr/>
          <p:nvPr/>
        </p:nvGrpSpPr>
        <p:grpSpPr>
          <a:xfrm>
            <a:off x="8442039"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4" name="Group 23"/>
          <p:cNvGrpSpPr/>
          <p:nvPr/>
        </p:nvGrpSpPr>
        <p:grpSpPr>
          <a:xfrm>
            <a:off x="520701"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grpSp>
        <p:nvGrpSpPr>
          <p:cNvPr id="27" name="Group 26"/>
          <p:cNvGrpSpPr/>
          <p:nvPr/>
        </p:nvGrpSpPr>
        <p:grpSpPr>
          <a:xfrm>
            <a:off x="3161147"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373</TotalTime>
  <Words>7607</Words>
  <Application>Microsoft Office PowerPoint</Application>
  <PresentationFormat>Widescreen</PresentationFormat>
  <Paragraphs>1492</Paragraphs>
  <Slides>56</Slides>
  <Notes>56</Notes>
  <HiddenSlides>11</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56</vt:i4>
      </vt:variant>
    </vt:vector>
  </HeadingPairs>
  <TitlesOfParts>
    <vt:vector size="74" baseType="lpstr">
      <vt:lpstr>Arial</vt:lpstr>
      <vt:lpstr>Calibri</vt:lpstr>
      <vt:lpstr>Consolas</vt:lpstr>
      <vt:lpstr>Courier New</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Windows Azure Storage</vt:lpstr>
      <vt:lpstr>Agenda</vt:lpstr>
      <vt:lpstr>Windows Azure Storage</vt:lpstr>
      <vt:lpstr>Windows Azure Storage Account User specified globally unique account name</vt:lpstr>
      <vt:lpstr>Windows Azure Storage Account </vt:lpstr>
      <vt:lpstr>Features</vt:lpstr>
      <vt:lpstr>Storage Security</vt:lpstr>
      <vt:lpstr>Windows Azure Storage Abstractions</vt:lpstr>
      <vt:lpstr>PowerPoint Presentation</vt:lpstr>
      <vt:lpstr>Blob Storage Concepts</vt:lpstr>
      <vt:lpstr>Creating a storage  account</vt:lpstr>
      <vt:lpstr> Use IPython notebook For Storage Exercises</vt:lpstr>
      <vt:lpstr>Create container</vt:lpstr>
      <vt:lpstr>Upload a blob </vt:lpstr>
      <vt:lpstr>List the Blobs in a Container</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large blob</vt:lpstr>
      <vt:lpstr>Uploading a Block Blob</vt:lpstr>
      <vt:lpstr>Taking a snapshot</vt:lpstr>
      <vt:lpstr>Snapshotting a blob</vt:lpstr>
      <vt:lpstr>Copying blobs</vt:lpstr>
      <vt:lpstr>Copy a blob</vt:lpstr>
      <vt:lpstr>Tidying Up</vt:lpstr>
      <vt:lpstr>Enumerating Blobs</vt:lpstr>
      <vt:lpstr>Pagination</vt:lpstr>
      <vt:lpstr>Page Blob(VHD) – Random Read/Write</vt:lpstr>
      <vt:lpstr>PowerPoint Presentation</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Windows Azure Storage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31</cp:revision>
  <dcterms:created xsi:type="dcterms:W3CDTF">2013-08-21T10:51:45Z</dcterms:created>
  <dcterms:modified xsi:type="dcterms:W3CDTF">2013-10-10T21:05:03Z</dcterms:modified>
</cp:coreProperties>
</file>